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76" r:id="rId5"/>
  </p:sldMasterIdLst>
  <p:notesMasterIdLst>
    <p:notesMasterId r:id="rId21"/>
  </p:notesMasterIdLst>
  <p:handoutMasterIdLst>
    <p:handoutMasterId r:id="rId22"/>
  </p:handoutMasterIdLst>
  <p:sldIdLst>
    <p:sldId id="317" r:id="rId6"/>
    <p:sldId id="806" r:id="rId7"/>
    <p:sldId id="925" r:id="rId8"/>
    <p:sldId id="857" r:id="rId9"/>
    <p:sldId id="900" r:id="rId10"/>
    <p:sldId id="856" r:id="rId11"/>
    <p:sldId id="859" r:id="rId12"/>
    <p:sldId id="897" r:id="rId13"/>
    <p:sldId id="893" r:id="rId14"/>
    <p:sldId id="898" r:id="rId15"/>
    <p:sldId id="864" r:id="rId16"/>
    <p:sldId id="909" r:id="rId17"/>
    <p:sldId id="926" r:id="rId18"/>
    <p:sldId id="896" r:id="rId19"/>
    <p:sldId id="871" r:id="rId20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ontanez" initials="PM" lastIdx="4" clrIdx="0"/>
  <p:cmAuthor id="1" name="dratner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FF4"/>
    <a:srgbClr val="2F30F4"/>
    <a:srgbClr val="3C9C3C"/>
    <a:srgbClr val="DA8B00"/>
    <a:srgbClr val="403EFF"/>
    <a:srgbClr val="54B040"/>
    <a:srgbClr val="224ADE"/>
    <a:srgbClr val="49F4FF"/>
    <a:srgbClr val="4CE15E"/>
    <a:srgbClr val="56F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412"/>
    <p:restoredTop sz="99793" autoAdjust="0"/>
  </p:normalViewPr>
  <p:slideViewPr>
    <p:cSldViewPr>
      <p:cViewPr varScale="1">
        <p:scale>
          <a:sx n="117" d="100"/>
          <a:sy n="117" d="100"/>
        </p:scale>
        <p:origin x="17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6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35495-F173-444C-A30B-68E0E9A9826C}" type="datetimeFigureOut">
              <a:rPr lang="en-US" smtClean="0"/>
              <a:t>6/15/25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9C5E3-9689-C246-AE26-8E43B1C8A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70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97FBA-F169-46B9-B871-B5F97C6E2014}" type="datetimeFigureOut">
              <a:rPr lang="en-US" smtClean="0"/>
              <a:t>6/15/25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07383-C112-437D-A52A-F472BCEF0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87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6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2D729-78C2-C04C-680A-B1291DDE7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24613-0986-3B09-48FA-2B71A4992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23225C-FED2-CE44-27A2-CB41D5FCF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D9513-9C2A-7AB0-CFCF-2D012455A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6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5" y="6196868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4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755012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1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1956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54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9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8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53963" y="0"/>
            <a:ext cx="8412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1" y="6356351"/>
            <a:ext cx="5257800" cy="365125"/>
          </a:xfrm>
          <a:prstGeom prst="rect">
            <a:avLst/>
          </a:prstGeom>
        </p:spPr>
        <p:txBody>
          <a:bodyPr lIns="91356" tIns="45678" rIns="91356" bIns="45678"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9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4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1993" tIns="57594" rIns="71993" bIns="45715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8" r:id="rId8"/>
  </p:sldLayoutIdLst>
  <p:hf sldNum="0" hdr="0" ftr="0" dt="0"/>
  <p:txStyles>
    <p:titleStyle>
      <a:lvl1pPr algn="l" defTabSz="914305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305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153" indent="-223815" algn="l" defTabSz="914305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492" indent="-233339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305" indent="-223815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1881" indent="-179981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83" rIns="91160" bIns="455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9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83" rIns="91160" bIns="45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9"/>
            <a:ext cx="381000" cy="365125"/>
          </a:xfrm>
          <a:prstGeom prst="rect">
            <a:avLst/>
          </a:prstGeom>
        </p:spPr>
        <p:txBody>
          <a:bodyPr vert="horz" lIns="91160" tIns="45583" rIns="91160" bIns="45583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37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0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616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41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23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59" indent="-3407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157" indent="-28370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7977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432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891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945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3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60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67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8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1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18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31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37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4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5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64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90800"/>
            <a:ext cx="6019800" cy="2187702"/>
          </a:xfrm>
        </p:spPr>
        <p:txBody>
          <a:bodyPr/>
          <a:lstStyle/>
          <a:p>
            <a:r>
              <a:rPr lang="en-US" sz="2000" i="1" dirty="0"/>
              <a:t>Jun 16, 2025</a:t>
            </a:r>
          </a:p>
          <a:p>
            <a:r>
              <a:rPr lang="en-US" sz="2000" dirty="0"/>
              <a:t>D. Ratner </a:t>
            </a:r>
          </a:p>
          <a:p>
            <a:r>
              <a:rPr lang="en-US" sz="2000" dirty="0"/>
              <a:t>SLAC National Accelerator Laboratory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1000" y="533400"/>
            <a:ext cx="6781800" cy="788289"/>
          </a:xfrm>
        </p:spPr>
        <p:txBody>
          <a:bodyPr/>
          <a:lstStyle/>
          <a:p>
            <a:r>
              <a:rPr lang="en-US" b="1" dirty="0"/>
              <a:t>Coincident anomaly detection for a particle accelerator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16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 err="1"/>
              <a:t>CoAD</a:t>
            </a:r>
            <a:r>
              <a:rPr lang="en-US" dirty="0"/>
              <a:t> for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10</a:t>
            </a:fld>
            <a:endParaRPr lang="en-US" sz="1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57C8713-44FD-B5D3-E401-0994926B2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301740"/>
            <a:ext cx="1463114" cy="7530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0F82FB7-2A82-122D-8E4C-5D4CEC51C081}"/>
              </a:ext>
            </a:extLst>
          </p:cNvPr>
          <p:cNvSpPr txBox="1"/>
          <p:nvPr/>
        </p:nvSpPr>
        <p:spPr>
          <a:xfrm>
            <a:off x="685800" y="2385125"/>
            <a:ext cx="1463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RF Station data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F1E10FC-92C8-5FB5-FB5F-6C1D9C015355}"/>
              </a:ext>
            </a:extLst>
          </p:cNvPr>
          <p:cNvSpPr/>
          <p:nvPr/>
        </p:nvSpPr>
        <p:spPr>
          <a:xfrm>
            <a:off x="843235" y="2301740"/>
            <a:ext cx="1143000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939BBB9-315D-388F-74F5-1AAFFEA36E4C}"/>
              </a:ext>
            </a:extLst>
          </p:cNvPr>
          <p:cNvSpPr/>
          <p:nvPr/>
        </p:nvSpPr>
        <p:spPr>
          <a:xfrm>
            <a:off x="838200" y="3384692"/>
            <a:ext cx="1143000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6F6A4B-5B66-25A7-B051-F9535816DD66}"/>
              </a:ext>
            </a:extLst>
          </p:cNvPr>
          <p:cNvSpPr txBox="1"/>
          <p:nvPr/>
        </p:nvSpPr>
        <p:spPr>
          <a:xfrm>
            <a:off x="914401" y="3476749"/>
            <a:ext cx="9905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Beam Data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1FBAC9F-8D11-25F1-ED1E-C98D5273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353484"/>
            <a:ext cx="1463114" cy="753033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D143FEA-54CB-3C12-4DC5-1B87D7178B63}"/>
              </a:ext>
            </a:extLst>
          </p:cNvPr>
          <p:cNvCxnSpPr>
            <a:cxnSpLocks/>
          </p:cNvCxnSpPr>
          <p:nvPr/>
        </p:nvCxnSpPr>
        <p:spPr>
          <a:xfrm>
            <a:off x="3657600" y="3769136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0A10418-D2CE-BC22-774F-D01438B904B2}"/>
              </a:ext>
            </a:extLst>
          </p:cNvPr>
          <p:cNvCxnSpPr>
            <a:cxnSpLocks/>
          </p:cNvCxnSpPr>
          <p:nvPr/>
        </p:nvCxnSpPr>
        <p:spPr>
          <a:xfrm>
            <a:off x="3729791" y="2707937"/>
            <a:ext cx="537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F02CAE7-E081-F85C-12EA-53504D223FFF}"/>
              </a:ext>
            </a:extLst>
          </p:cNvPr>
          <p:cNvSpPr/>
          <p:nvPr/>
        </p:nvSpPr>
        <p:spPr>
          <a:xfrm>
            <a:off x="6152876" y="2897260"/>
            <a:ext cx="1610479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03A1ED-BD76-471E-8574-98D3CDC1CDE9}"/>
              </a:ext>
            </a:extLst>
          </p:cNvPr>
          <p:cNvSpPr txBox="1"/>
          <p:nvPr/>
        </p:nvSpPr>
        <p:spPr>
          <a:xfrm>
            <a:off x="6105045" y="2981388"/>
            <a:ext cx="174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Estimated precision/recall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80284E-BB25-D7F6-DA5B-9D16E5576165}"/>
              </a:ext>
            </a:extLst>
          </p:cNvPr>
          <p:cNvSpPr txBox="1"/>
          <p:nvPr/>
        </p:nvSpPr>
        <p:spPr>
          <a:xfrm>
            <a:off x="304800" y="1447800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Implementation for RF station task: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D8E091-22CF-48E6-3449-35C1EFC23812}"/>
              </a:ext>
            </a:extLst>
          </p:cNvPr>
          <p:cNvSpPr txBox="1"/>
          <p:nvPr/>
        </p:nvSpPr>
        <p:spPr>
          <a:xfrm>
            <a:off x="2162720" y="2059958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Network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BB2573-4358-C780-8197-32690162544D}"/>
              </a:ext>
            </a:extLst>
          </p:cNvPr>
          <p:cNvSpPr txBox="1"/>
          <p:nvPr/>
        </p:nvSpPr>
        <p:spPr>
          <a:xfrm>
            <a:off x="2186063" y="3135868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Network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8432BB-E3C2-F88D-44C2-D3F5029F951B}"/>
              </a:ext>
            </a:extLst>
          </p:cNvPr>
          <p:cNvSpPr txBox="1"/>
          <p:nvPr/>
        </p:nvSpPr>
        <p:spPr>
          <a:xfrm>
            <a:off x="5996063" y="2173069"/>
            <a:ext cx="20049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Unsupervised loss function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327EB-7EF8-52E5-68DA-FC9C38967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053"/>
          <a:stretch/>
        </p:blipFill>
        <p:spPr>
          <a:xfrm>
            <a:off x="7848600" y="2865227"/>
            <a:ext cx="381000" cy="78506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084E71-6F7E-C4D3-F039-5A52CBDC255B}"/>
              </a:ext>
            </a:extLst>
          </p:cNvPr>
          <p:cNvSpPr/>
          <p:nvPr/>
        </p:nvSpPr>
        <p:spPr>
          <a:xfrm>
            <a:off x="4433119" y="3348850"/>
            <a:ext cx="1116847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01786-C01B-E084-5FAF-1D2F568FBB2A}"/>
              </a:ext>
            </a:extLst>
          </p:cNvPr>
          <p:cNvSpPr txBox="1"/>
          <p:nvPr/>
        </p:nvSpPr>
        <p:spPr>
          <a:xfrm>
            <a:off x="4385289" y="3432978"/>
            <a:ext cx="122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Anomaly confidence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5C4269-F5BE-3226-A3FD-5793F798692E}"/>
              </a:ext>
            </a:extLst>
          </p:cNvPr>
          <p:cNvSpPr/>
          <p:nvPr/>
        </p:nvSpPr>
        <p:spPr>
          <a:xfrm>
            <a:off x="4385289" y="2291016"/>
            <a:ext cx="1116847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63BDC-7D1E-AF7A-C9B2-A493747E560A}"/>
              </a:ext>
            </a:extLst>
          </p:cNvPr>
          <p:cNvSpPr txBox="1"/>
          <p:nvPr/>
        </p:nvSpPr>
        <p:spPr>
          <a:xfrm>
            <a:off x="4337459" y="2375144"/>
            <a:ext cx="122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Anomaly confidence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BB6BF3-4E1B-ABD5-A0B6-ACADF8FE505A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5561335" y="2713863"/>
            <a:ext cx="543710" cy="559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C49AD6-CACF-2A63-B7E5-402FB1195249}"/>
              </a:ext>
            </a:extLst>
          </p:cNvPr>
          <p:cNvCxnSpPr>
            <a:cxnSpLocks/>
            <a:stCxn id="10" idx="3"/>
            <a:endCxn id="48" idx="1"/>
          </p:cNvCxnSpPr>
          <p:nvPr/>
        </p:nvCxnSpPr>
        <p:spPr>
          <a:xfrm flipV="1">
            <a:off x="5609165" y="3273776"/>
            <a:ext cx="495880" cy="451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634F957-202B-E1CE-6CE5-6A71F396B238}"/>
              </a:ext>
            </a:extLst>
          </p:cNvPr>
          <p:cNvGrpSpPr/>
          <p:nvPr/>
        </p:nvGrpSpPr>
        <p:grpSpPr>
          <a:xfrm>
            <a:off x="782992" y="4490812"/>
            <a:ext cx="6980363" cy="2007852"/>
            <a:chOff x="782992" y="3886200"/>
            <a:chExt cx="7772400" cy="2612464"/>
          </a:xfrm>
        </p:grpSpPr>
        <p:pic>
          <p:nvPicPr>
            <p:cNvPr id="6" name="Picture 5" descr="A group of graphs showing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0A8DB95D-228D-35BC-85FC-D71648E5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92" y="4261249"/>
              <a:ext cx="7772400" cy="223741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C634F5-62AF-968E-14B4-511CE54887C0}"/>
                </a:ext>
              </a:extLst>
            </p:cNvPr>
            <p:cNvSpPr/>
            <p:nvPr/>
          </p:nvSpPr>
          <p:spPr>
            <a:xfrm>
              <a:off x="1143000" y="4283692"/>
              <a:ext cx="2895600" cy="158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702FAA-DDB9-3EEA-3648-F537D66A8071}"/>
                </a:ext>
              </a:extLst>
            </p:cNvPr>
            <p:cNvSpPr/>
            <p:nvPr/>
          </p:nvSpPr>
          <p:spPr>
            <a:xfrm>
              <a:off x="5105402" y="4283692"/>
              <a:ext cx="2971798" cy="158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6FA118-E4F6-F494-858D-E33EA5F8B176}"/>
                </a:ext>
              </a:extLst>
            </p:cNvPr>
            <p:cNvSpPr txBox="1"/>
            <p:nvPr/>
          </p:nvSpPr>
          <p:spPr>
            <a:xfrm>
              <a:off x="1752600" y="3886200"/>
              <a:ext cx="1837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Normal examples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D7F1FA-29FD-3516-4C6A-07171F801C88}"/>
                </a:ext>
              </a:extLst>
            </p:cNvPr>
            <p:cNvSpPr txBox="1"/>
            <p:nvPr/>
          </p:nvSpPr>
          <p:spPr>
            <a:xfrm>
              <a:off x="5616721" y="3886200"/>
              <a:ext cx="22012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Anomalous examples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4E63618-DCB3-C5BD-E4A0-DEFC0E0B9DA7}"/>
              </a:ext>
            </a:extLst>
          </p:cNvPr>
          <p:cNvSpPr txBox="1"/>
          <p:nvPr/>
        </p:nvSpPr>
        <p:spPr>
          <a:xfrm>
            <a:off x="68694" y="645480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Liang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DE85C-BB69-DAAC-B140-080974C42B71}"/>
              </a:ext>
            </a:extLst>
          </p:cNvPr>
          <p:cNvSpPr txBox="1"/>
          <p:nvPr/>
        </p:nvSpPr>
        <p:spPr>
          <a:xfrm>
            <a:off x="1066800" y="4718650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RF station phase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D0918-5231-F655-80BA-8352902E9BA1}"/>
              </a:ext>
            </a:extLst>
          </p:cNvPr>
          <p:cNvSpPr txBox="1"/>
          <p:nvPr/>
        </p:nvSpPr>
        <p:spPr>
          <a:xfrm>
            <a:off x="4606442" y="4726357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RF station 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45A7B6-877C-4F2A-20EA-02D7333FD720}"/>
              </a:ext>
            </a:extLst>
          </p:cNvPr>
          <p:cNvSpPr txBox="1"/>
          <p:nvPr/>
        </p:nvSpPr>
        <p:spPr>
          <a:xfrm>
            <a:off x="2786963" y="4718650"/>
            <a:ext cx="102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Beam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C08756-5EF3-7B6D-28F3-7AE45089926E}"/>
              </a:ext>
            </a:extLst>
          </p:cNvPr>
          <p:cNvSpPr txBox="1"/>
          <p:nvPr/>
        </p:nvSpPr>
        <p:spPr>
          <a:xfrm>
            <a:off x="6330908" y="4726357"/>
            <a:ext cx="102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Beam energy</a:t>
            </a:r>
          </a:p>
        </p:txBody>
      </p:sp>
    </p:spTree>
    <p:extLst>
      <p:ext uri="{BB962C8B-B14F-4D97-AF65-F5344CB8AC3E}">
        <p14:creationId xmlns:p14="http://schemas.microsoft.com/office/powerpoint/2010/main" val="420806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 err="1"/>
              <a:t>CoAD</a:t>
            </a:r>
            <a:r>
              <a:rPr lang="en-US" dirty="0"/>
              <a:t> for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11</a:t>
            </a:fld>
            <a:endParaRPr lang="en-US" sz="1200" dirty="0"/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6352C35A-F3A4-D0FA-902A-E6B31DF86FF6}"/>
              </a:ext>
            </a:extLst>
          </p:cNvPr>
          <p:cNvGraphicFramePr>
            <a:graphicFrameLocks noGrp="1"/>
          </p:cNvGraphicFramePr>
          <p:nvPr/>
        </p:nvGraphicFramePr>
        <p:xfrm>
          <a:off x="381001" y="1892729"/>
          <a:ext cx="502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963">
                  <a:extLst>
                    <a:ext uri="{9D8B030D-6E8A-4147-A177-3AD203B41FA5}">
                      <a16:colId xmlns:a16="http://schemas.microsoft.com/office/drawing/2014/main" val="2816521443"/>
                    </a:ext>
                  </a:extLst>
                </a:gridCol>
                <a:gridCol w="1383912">
                  <a:extLst>
                    <a:ext uri="{9D8B030D-6E8A-4147-A177-3AD203B41FA5}">
                      <a16:colId xmlns:a16="http://schemas.microsoft.com/office/drawing/2014/main" val="3791972711"/>
                    </a:ext>
                  </a:extLst>
                </a:gridCol>
                <a:gridCol w="1176325">
                  <a:extLst>
                    <a:ext uri="{9D8B030D-6E8A-4147-A177-3AD203B41FA5}">
                      <a16:colId xmlns:a16="http://schemas.microsoft.com/office/drawing/2014/main" val="1552255610"/>
                    </a:ext>
                  </a:extLst>
                </a:gridCol>
              </a:tblGrid>
              <a:tr h="56423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Recall (events)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706870"/>
                  </a:ext>
                </a:extLst>
              </a:tr>
              <a:tr h="564235">
                <a:tc>
                  <a:txBody>
                    <a:bodyPr/>
                    <a:lstStyle/>
                    <a:p>
                      <a:r>
                        <a:rPr lang="en-US" sz="1600" dirty="0"/>
                        <a:t>Manual recording by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09908"/>
                  </a:ext>
                </a:extLst>
              </a:tr>
              <a:tr h="322420">
                <a:tc>
                  <a:txBody>
                    <a:bodyPr/>
                    <a:lstStyle/>
                    <a:p>
                      <a:r>
                        <a:rPr lang="en-US" sz="1600" dirty="0"/>
                        <a:t>Status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037615"/>
                  </a:ext>
                </a:extLst>
              </a:tr>
              <a:tr h="322420">
                <a:tc>
                  <a:txBody>
                    <a:bodyPr/>
                    <a:lstStyle/>
                    <a:p>
                      <a:r>
                        <a:rPr lang="en-US" sz="1600" dirty="0"/>
                        <a:t>Coincident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602838"/>
                  </a:ext>
                </a:extLst>
              </a:tr>
            </a:tbl>
          </a:graphicData>
        </a:graphic>
      </p:graphicFrame>
      <p:sp>
        <p:nvSpPr>
          <p:cNvPr id="31" name="Google Shape;521;g13b38f68792_6_140">
            <a:extLst>
              <a:ext uri="{FF2B5EF4-FFF2-40B4-BE49-F238E27FC236}">
                <a16:creationId xmlns:a16="http://schemas.microsoft.com/office/drawing/2014/main" id="{B27F6B80-3C0C-9D2A-8EC6-C61CCAC6016C}"/>
              </a:ext>
            </a:extLst>
          </p:cNvPr>
          <p:cNvSpPr txBox="1"/>
          <p:nvPr/>
        </p:nvSpPr>
        <p:spPr>
          <a:xfrm>
            <a:off x="732633" y="4274983"/>
            <a:ext cx="432593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6x fewer false positives vs. status bit</a:t>
            </a:r>
            <a:endParaRPr sz="900" dirty="0"/>
          </a:p>
        </p:txBody>
      </p:sp>
      <p:sp>
        <p:nvSpPr>
          <p:cNvPr id="32" name="Google Shape;521;g13b38f68792_6_140">
            <a:extLst>
              <a:ext uri="{FF2B5EF4-FFF2-40B4-BE49-F238E27FC236}">
                <a16:creationId xmlns:a16="http://schemas.microsoft.com/office/drawing/2014/main" id="{4CA459DC-62EE-F6D0-64CA-9803FC2DC05C}"/>
              </a:ext>
            </a:extLst>
          </p:cNvPr>
          <p:cNvSpPr txBox="1"/>
          <p:nvPr/>
        </p:nvSpPr>
        <p:spPr>
          <a:xfrm>
            <a:off x="5825183" y="2024072"/>
            <a:ext cx="273396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100x more anomalies vs. manual recording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CEA5EE-59DC-C33C-E86F-91F0E3CFA0CF}"/>
              </a:ext>
            </a:extLst>
          </p:cNvPr>
          <p:cNvCxnSpPr>
            <a:cxnSpLocks/>
          </p:cNvCxnSpPr>
          <p:nvPr/>
        </p:nvCxnSpPr>
        <p:spPr>
          <a:xfrm flipV="1">
            <a:off x="3048000" y="3751671"/>
            <a:ext cx="381001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822FAC2-1433-3EB9-2484-9865386E2AEF}"/>
              </a:ext>
            </a:extLst>
          </p:cNvPr>
          <p:cNvCxnSpPr>
            <a:cxnSpLocks/>
          </p:cNvCxnSpPr>
          <p:nvPr/>
        </p:nvCxnSpPr>
        <p:spPr>
          <a:xfrm flipH="1">
            <a:off x="5371213" y="3227598"/>
            <a:ext cx="520227" cy="351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7609F3C-ADB3-9F38-9C8B-E5649B332809}"/>
              </a:ext>
            </a:extLst>
          </p:cNvPr>
          <p:cNvSpPr txBox="1"/>
          <p:nvPr/>
        </p:nvSpPr>
        <p:spPr>
          <a:xfrm>
            <a:off x="5891440" y="2821970"/>
            <a:ext cx="2871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30% more anomalies vs. status bit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05F8A3-D68C-D05C-C2B5-CDACDFE15F1B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392763" y="2335681"/>
            <a:ext cx="432420" cy="2624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684F3F3-0CC4-2929-1DDF-1C6E6D0C1114}"/>
              </a:ext>
            </a:extLst>
          </p:cNvPr>
          <p:cNvSpPr txBox="1"/>
          <p:nvPr/>
        </p:nvSpPr>
        <p:spPr>
          <a:xfrm>
            <a:off x="78678" y="1453952"/>
            <a:ext cx="5283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D1C1D"/>
                </a:solidFill>
                <a:latin typeface="Slack-Lato"/>
              </a:rPr>
              <a:t>Summary of predictions on 4 months of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E5508-0F04-A7F4-8310-731BBDB905D5}"/>
              </a:ext>
            </a:extLst>
          </p:cNvPr>
          <p:cNvSpPr txBox="1"/>
          <p:nvPr/>
        </p:nvSpPr>
        <p:spPr>
          <a:xfrm>
            <a:off x="106343" y="6519446"/>
            <a:ext cx="500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Ryan Humble, Finn O’Shea, Zhe Zhang, Jason Liang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0F2C8-903C-0BDA-86A2-D42A3C1A4DA1}"/>
              </a:ext>
            </a:extLst>
          </p:cNvPr>
          <p:cNvSpPr txBox="1"/>
          <p:nvPr/>
        </p:nvSpPr>
        <p:spPr>
          <a:xfrm>
            <a:off x="5631326" y="6283062"/>
            <a:ext cx="281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R. Humble et al., PRAB (2022)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B9E95-630E-213D-9AA0-E60669100F3C}"/>
              </a:ext>
            </a:extLst>
          </p:cNvPr>
          <p:cNvSpPr txBox="1"/>
          <p:nvPr/>
        </p:nvSpPr>
        <p:spPr>
          <a:xfrm>
            <a:off x="5638800" y="6534834"/>
            <a:ext cx="281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R. Humble et al., MLST (2024)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1D8BC2-40FA-3B52-E745-DC7AF5A805F5}"/>
              </a:ext>
            </a:extLst>
          </p:cNvPr>
          <p:cNvSpPr txBox="1"/>
          <p:nvPr/>
        </p:nvSpPr>
        <p:spPr>
          <a:xfrm>
            <a:off x="5715001" y="3534224"/>
            <a:ext cx="2505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With phase data,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Now 4x higher recall!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7A6665-CF75-06EC-7B90-AD551FA10F5B}"/>
              </a:ext>
            </a:extLst>
          </p:cNvPr>
          <p:cNvCxnSpPr/>
          <p:nvPr/>
        </p:nvCxnSpPr>
        <p:spPr>
          <a:xfrm>
            <a:off x="5891440" y="2821970"/>
            <a:ext cx="2329376" cy="60703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1F193F-423B-2E6A-9428-F1686C8E10CE}"/>
              </a:ext>
            </a:extLst>
          </p:cNvPr>
          <p:cNvCxnSpPr>
            <a:cxnSpLocks/>
          </p:cNvCxnSpPr>
          <p:nvPr/>
        </p:nvCxnSpPr>
        <p:spPr>
          <a:xfrm flipV="1">
            <a:off x="5891440" y="2807129"/>
            <a:ext cx="2329376" cy="58789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44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F5F91-A78A-EB09-C049-5EE2000D3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12C1384B-82F8-BA7E-DC2B-E98CB175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 err="1"/>
              <a:t>CoAD</a:t>
            </a:r>
            <a:r>
              <a:rPr lang="en-US" dirty="0"/>
              <a:t> for RF Station Faults</a:t>
            </a: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D7910437-1C95-F38F-AEA1-48E64C293E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12</a:t>
            </a:fld>
            <a:endParaRPr lang="en-US" sz="1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B2CDD5-6C8F-726F-229C-BF01584FC62E}"/>
              </a:ext>
            </a:extLst>
          </p:cNvPr>
          <p:cNvSpPr txBox="1"/>
          <p:nvPr/>
        </p:nvSpPr>
        <p:spPr>
          <a:xfrm>
            <a:off x="1758955" y="1424315"/>
            <a:ext cx="5283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D1C1D"/>
                </a:solidFill>
                <a:latin typeface="Slack-Lato"/>
              </a:rPr>
              <a:t>Interpretability and root-cause analysis</a:t>
            </a:r>
          </a:p>
        </p:txBody>
      </p:sp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ED8046E6-8C64-EFF4-B5C7-221087874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98" y="2990343"/>
            <a:ext cx="3505200" cy="1397000"/>
          </a:xfrm>
          <a:prstGeom prst="rect">
            <a:avLst/>
          </a:prstGeom>
        </p:spPr>
      </p:pic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0232ABD9-95DA-B213-5C78-CF8245EC3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548" y="4704009"/>
            <a:ext cx="3390900" cy="13589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8C9D257-5B05-C325-B193-14B0DBF6370F}"/>
              </a:ext>
            </a:extLst>
          </p:cNvPr>
          <p:cNvGrpSpPr/>
          <p:nvPr/>
        </p:nvGrpSpPr>
        <p:grpSpPr>
          <a:xfrm>
            <a:off x="377820" y="3175169"/>
            <a:ext cx="3736640" cy="3605166"/>
            <a:chOff x="451822" y="3004226"/>
            <a:chExt cx="3736640" cy="36051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6D6D47-C21F-A040-0E30-8BB3D3713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22" y="3004226"/>
              <a:ext cx="3736640" cy="360516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A87D69-6090-2820-09A9-5B0809E63C22}"/>
                </a:ext>
              </a:extLst>
            </p:cNvPr>
            <p:cNvSpPr/>
            <p:nvPr/>
          </p:nvSpPr>
          <p:spPr>
            <a:xfrm>
              <a:off x="2819400" y="3048000"/>
              <a:ext cx="1219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A05A77-C57F-78D7-9305-F6DF947010FA}"/>
              </a:ext>
            </a:extLst>
          </p:cNvPr>
          <p:cNvSpPr txBox="1"/>
          <p:nvPr/>
        </p:nvSpPr>
        <p:spPr>
          <a:xfrm>
            <a:off x="840398" y="376385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Modulator fault (EVO)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0BE34-CDB0-8E08-7FC1-7269E4ABB659}"/>
              </a:ext>
            </a:extLst>
          </p:cNvPr>
          <p:cNvSpPr txBox="1"/>
          <p:nvPr/>
        </p:nvSpPr>
        <p:spPr>
          <a:xfrm>
            <a:off x="2597780" y="5416578"/>
            <a:ext cx="136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fault (WSF)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17C7F4-FB93-6435-AA3B-066E052765E6}"/>
              </a:ext>
            </a:extLst>
          </p:cNvPr>
          <p:cNvCxnSpPr>
            <a:cxnSpLocks/>
          </p:cNvCxnSpPr>
          <p:nvPr/>
        </p:nvCxnSpPr>
        <p:spPr>
          <a:xfrm flipV="1">
            <a:off x="2135798" y="3218943"/>
            <a:ext cx="219075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A2094A-7599-B662-13F5-1B023529C9E6}"/>
              </a:ext>
            </a:extLst>
          </p:cNvPr>
          <p:cNvCxnSpPr>
            <a:cxnSpLocks/>
          </p:cNvCxnSpPr>
          <p:nvPr/>
        </p:nvCxnSpPr>
        <p:spPr>
          <a:xfrm flipV="1">
            <a:off x="2135798" y="4132974"/>
            <a:ext cx="2190750" cy="337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F15A48-DF4A-3A2D-037F-C094E4D2C718}"/>
              </a:ext>
            </a:extLst>
          </p:cNvPr>
          <p:cNvCxnSpPr>
            <a:cxnSpLocks/>
          </p:cNvCxnSpPr>
          <p:nvPr/>
        </p:nvCxnSpPr>
        <p:spPr>
          <a:xfrm>
            <a:off x="3153704" y="4979331"/>
            <a:ext cx="1115694" cy="24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941C43-70B4-A9A6-CC85-A665D9C01481}"/>
              </a:ext>
            </a:extLst>
          </p:cNvPr>
          <p:cNvCxnSpPr>
            <a:cxnSpLocks/>
          </p:cNvCxnSpPr>
          <p:nvPr/>
        </p:nvCxnSpPr>
        <p:spPr>
          <a:xfrm>
            <a:off x="3153704" y="5063129"/>
            <a:ext cx="1115694" cy="730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37B11A8-C2E7-9F57-0D90-F8952FFA9793}"/>
              </a:ext>
            </a:extLst>
          </p:cNvPr>
          <p:cNvSpPr txBox="1"/>
          <p:nvPr/>
        </p:nvSpPr>
        <p:spPr>
          <a:xfrm>
            <a:off x="377820" y="2387509"/>
            <a:ext cx="692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 phase data </a:t>
            </a:r>
            <a:r>
              <a:rPr lang="en-US" dirty="0">
                <a:sym typeface="Wingdings" pitchFamily="2" charset="2"/>
              </a:rPr>
              <a:t> can cluster faults and map to known problems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2BB234-3C0E-2955-030E-A55C87FF59B0}"/>
              </a:ext>
            </a:extLst>
          </p:cNvPr>
          <p:cNvSpPr txBox="1"/>
          <p:nvPr/>
        </p:nvSpPr>
        <p:spPr>
          <a:xfrm>
            <a:off x="377820" y="1912014"/>
            <a:ext cx="744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Interpretability of scores </a:t>
            </a:r>
            <a:r>
              <a:rPr lang="en-US" dirty="0">
                <a:sym typeface="Wingdings" pitchFamily="2" charset="2"/>
              </a:rPr>
              <a:t> can investigate failure modes of the models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970D1D-DB9F-6B53-2F92-C431E683B272}"/>
              </a:ext>
            </a:extLst>
          </p:cNvPr>
          <p:cNvSpPr txBox="1"/>
          <p:nvPr/>
        </p:nvSpPr>
        <p:spPr>
          <a:xfrm>
            <a:off x="6584006" y="6438711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Jason Liang</a:t>
            </a:r>
          </a:p>
        </p:txBody>
      </p:sp>
    </p:spTree>
    <p:extLst>
      <p:ext uri="{BB962C8B-B14F-4D97-AF65-F5344CB8AC3E}">
        <p14:creationId xmlns:p14="http://schemas.microsoft.com/office/powerpoint/2010/main" val="2125125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0409D-B8B3-034E-BA60-1A750C85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383A62E9-FAE4-D264-F17C-87887A3EC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63" y="2694119"/>
            <a:ext cx="7019793" cy="1389582"/>
          </a:xfrm>
          <a:prstGeom prst="rect">
            <a:avLst/>
          </a:prstGeom>
        </p:spPr>
      </p:pic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05EE1685-C66C-F430-2CD1-85B60BBA8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2" y="4035977"/>
            <a:ext cx="7109034" cy="1397708"/>
          </a:xfrm>
          <a:prstGeom prst="rect">
            <a:avLst/>
          </a:prstGeom>
        </p:spPr>
      </p:pic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08F3DD38-B4E5-5ADA-9714-559A5D2EC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22" y="5385960"/>
            <a:ext cx="7109034" cy="1397708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491D576-E8E2-4137-BEF6-CFED0F6C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 err="1"/>
              <a:t>CoAD</a:t>
            </a:r>
            <a:r>
              <a:rPr lang="en-US" dirty="0"/>
              <a:t> for RF Station Faults</a:t>
            </a: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EE37723D-0F78-336B-2A99-1893165625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13</a:t>
            </a:fld>
            <a:endParaRPr lang="en-US" sz="1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372528-E230-5384-B654-04E5EC6FEA0E}"/>
              </a:ext>
            </a:extLst>
          </p:cNvPr>
          <p:cNvSpPr txBox="1"/>
          <p:nvPr/>
        </p:nvSpPr>
        <p:spPr>
          <a:xfrm>
            <a:off x="1758955" y="1424315"/>
            <a:ext cx="5283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D1C1D"/>
                </a:solidFill>
                <a:latin typeface="Slack-Lato"/>
              </a:rPr>
              <a:t>Interpretability and root-cause analysis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149BD8-1E29-C4F3-F2E1-743C465BA5F5}"/>
              </a:ext>
            </a:extLst>
          </p:cNvPr>
          <p:cNvSpPr txBox="1"/>
          <p:nvPr/>
        </p:nvSpPr>
        <p:spPr>
          <a:xfrm>
            <a:off x="377820" y="2387509"/>
            <a:ext cx="692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 phase data </a:t>
            </a:r>
            <a:r>
              <a:rPr lang="en-US" dirty="0">
                <a:sym typeface="Wingdings" pitchFamily="2" charset="2"/>
              </a:rPr>
              <a:t> can cluster faults and map to known problems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BD527A-8024-29EB-F51E-8BEA69FD8E89}"/>
              </a:ext>
            </a:extLst>
          </p:cNvPr>
          <p:cNvSpPr txBox="1"/>
          <p:nvPr/>
        </p:nvSpPr>
        <p:spPr>
          <a:xfrm>
            <a:off x="377820" y="1912014"/>
            <a:ext cx="744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Interpretability of scores </a:t>
            </a:r>
            <a:r>
              <a:rPr lang="en-US" dirty="0">
                <a:sym typeface="Wingdings" pitchFamily="2" charset="2"/>
              </a:rPr>
              <a:t> can investigate failure modes of the models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F2726D-30F8-3A7A-878F-DA8B822B5205}"/>
              </a:ext>
            </a:extLst>
          </p:cNvPr>
          <p:cNvSpPr txBox="1"/>
          <p:nvPr/>
        </p:nvSpPr>
        <p:spPr>
          <a:xfrm>
            <a:off x="7761011" y="6223651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Jason Liang</a:t>
            </a:r>
          </a:p>
        </p:txBody>
      </p:sp>
    </p:spTree>
    <p:extLst>
      <p:ext uri="{BB962C8B-B14F-4D97-AF65-F5344CB8AC3E}">
        <p14:creationId xmlns:p14="http://schemas.microsoft.com/office/powerpoint/2010/main" val="409690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Other applications of </a:t>
            </a:r>
            <a:r>
              <a:rPr lang="en-US" dirty="0" err="1"/>
              <a:t>CoAD</a:t>
            </a:r>
            <a:endParaRPr lang="en-US" dirty="0"/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14</a:t>
            </a:fld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736CF8-D8D6-0AF7-062B-8D3DE65D1D68}"/>
              </a:ext>
            </a:extLst>
          </p:cNvPr>
          <p:cNvSpPr txBox="1"/>
          <p:nvPr/>
        </p:nvSpPr>
        <p:spPr>
          <a:xfrm>
            <a:off x="282748" y="3040831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Searching for edge-localized modes (ELMs) in tokamaks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DB48F-94CE-68CA-6EA4-CE97C21A439A}"/>
              </a:ext>
            </a:extLst>
          </p:cNvPr>
          <p:cNvGrpSpPr/>
          <p:nvPr/>
        </p:nvGrpSpPr>
        <p:grpSpPr>
          <a:xfrm>
            <a:off x="1046234" y="4260182"/>
            <a:ext cx="2299333" cy="2021417"/>
            <a:chOff x="989753" y="3236383"/>
            <a:chExt cx="2299333" cy="2021417"/>
          </a:xfrm>
        </p:grpSpPr>
        <p:pic>
          <p:nvPicPr>
            <p:cNvPr id="5126" name="Picture 6">
              <a:extLst>
                <a:ext uri="{FF2B5EF4-FFF2-40B4-BE49-F238E27FC236}">
                  <a16:creationId xmlns:a16="http://schemas.microsoft.com/office/drawing/2014/main" id="{8123AD5B-1911-148A-2DDA-FAFACBC84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236383"/>
              <a:ext cx="2298486" cy="197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57A0B8-B95C-45A3-106B-66669C77F4B0}"/>
                </a:ext>
              </a:extLst>
            </p:cNvPr>
            <p:cNvSpPr txBox="1"/>
            <p:nvPr/>
          </p:nvSpPr>
          <p:spPr>
            <a:xfrm>
              <a:off x="989753" y="4950023"/>
              <a:ext cx="1112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Fusion-</a:t>
              </a:r>
              <a:r>
                <a:rPr lang="en-US" sz="1400" dirty="0" err="1">
                  <a:solidFill>
                    <a:schemeClr val="bg1"/>
                  </a:solidFill>
                </a:rPr>
                <a:t>cdt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2AF8DA4-86EB-A38E-727F-98C884D3AB71}"/>
              </a:ext>
            </a:extLst>
          </p:cNvPr>
          <p:cNvSpPr txBox="1"/>
          <p:nvPr/>
        </p:nvSpPr>
        <p:spPr>
          <a:xfrm>
            <a:off x="4724400" y="3032592"/>
            <a:ext cx="3555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”S” network sees </a:t>
            </a:r>
            <a:r>
              <a:rPr lang="en-US" sz="1400" dirty="0" err="1"/>
              <a:t>filterscope</a:t>
            </a:r>
            <a:r>
              <a:rPr lang="en-US" sz="1400" dirty="0"/>
              <a:t>/interferometer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C2BDC-4A0A-5E40-9BBA-D63DCD8365FC}"/>
              </a:ext>
            </a:extLst>
          </p:cNvPr>
          <p:cNvSpPr txBox="1"/>
          <p:nvPr/>
        </p:nvSpPr>
        <p:spPr>
          <a:xfrm>
            <a:off x="4724400" y="3337392"/>
            <a:ext cx="4124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“Q” network sees beam-emission spectrum (BES)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7AD6B9-EA78-2A13-F77E-B734995001C4}"/>
              </a:ext>
            </a:extLst>
          </p:cNvPr>
          <p:cNvSpPr txBox="1"/>
          <p:nvPr/>
        </p:nvSpPr>
        <p:spPr>
          <a:xfrm>
            <a:off x="228600" y="6477000"/>
            <a:ext cx="3373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Finn O’Shea, Ryan Coffee, et al., MLST (2024)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B3A5C4-7B7F-53F0-F226-D04E70F78EA2}"/>
              </a:ext>
            </a:extLst>
          </p:cNvPr>
          <p:cNvSpPr txBox="1"/>
          <p:nvPr/>
        </p:nvSpPr>
        <p:spPr>
          <a:xfrm>
            <a:off x="140782" y="1694260"/>
            <a:ext cx="5726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Finding instabilities in Tokamaks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Failures in milling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Removing backgrounds from Lux-Zeppelin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Template-free search at LIGO</a:t>
            </a:r>
          </a:p>
        </p:txBody>
      </p:sp>
      <p:pic>
        <p:nvPicPr>
          <p:cNvPr id="3" name="Picture 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B977EBD1-29CE-2290-D420-071B5904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37" y="3626479"/>
            <a:ext cx="4131343" cy="312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3D416-CCD1-A42C-6BF9-B76F3F269F65}"/>
              </a:ext>
            </a:extLst>
          </p:cNvPr>
          <p:cNvSpPr txBox="1"/>
          <p:nvPr/>
        </p:nvSpPr>
        <p:spPr>
          <a:xfrm>
            <a:off x="140783" y="3747846"/>
            <a:ext cx="432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CoAD</a:t>
            </a:r>
            <a:r>
              <a:rPr lang="en-US" dirty="0"/>
              <a:t> finds 50% more ELMs than </a:t>
            </a:r>
            <a:r>
              <a:rPr lang="en-US" dirty="0" err="1"/>
              <a:t>SoTA</a:t>
            </a:r>
            <a:r>
              <a:rPr lang="en-US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5492E-B8C1-EECC-80AF-4D32D3D2957D}"/>
              </a:ext>
            </a:extLst>
          </p:cNvPr>
          <p:cNvSpPr txBox="1"/>
          <p:nvPr/>
        </p:nvSpPr>
        <p:spPr>
          <a:xfrm>
            <a:off x="320514" y="1241355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Exploring new applications: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243D12-DE70-F099-CC5A-903A2FD41C96}"/>
              </a:ext>
            </a:extLst>
          </p:cNvPr>
          <p:cNvCxnSpPr/>
          <p:nvPr/>
        </p:nvCxnSpPr>
        <p:spPr>
          <a:xfrm>
            <a:off x="838200" y="2895600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14FD2C-1148-249B-7E3F-94837A021214}"/>
              </a:ext>
            </a:extLst>
          </p:cNvPr>
          <p:cNvSpPr txBox="1"/>
          <p:nvPr/>
        </p:nvSpPr>
        <p:spPr>
          <a:xfrm>
            <a:off x="5333199" y="1634193"/>
            <a:ext cx="233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Let me know if you have an idea!</a:t>
            </a:r>
          </a:p>
        </p:txBody>
      </p:sp>
    </p:spTree>
    <p:extLst>
      <p:ext uri="{BB962C8B-B14F-4D97-AF65-F5344CB8AC3E}">
        <p14:creationId xmlns:p14="http://schemas.microsoft.com/office/powerpoint/2010/main" val="3619450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88A26-63BA-139F-3280-B4BFDA19A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FFF40E-2167-73AF-C375-ED2C44A4E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CDD6BA-626E-7453-5659-6C93FB0770B3}"/>
              </a:ext>
            </a:extLst>
          </p:cNvPr>
          <p:cNvSpPr txBox="1"/>
          <p:nvPr/>
        </p:nvSpPr>
        <p:spPr>
          <a:xfrm>
            <a:off x="2005317" y="2438400"/>
            <a:ext cx="4828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Thanks for your attention!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B8CB8-4F86-CD38-935C-8712675EBA74}"/>
              </a:ext>
            </a:extLst>
          </p:cNvPr>
          <p:cNvSpPr txBox="1"/>
          <p:nvPr/>
        </p:nvSpPr>
        <p:spPr>
          <a:xfrm>
            <a:off x="1828800" y="40386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And thanks to collaborators:</a:t>
            </a:r>
          </a:p>
          <a:p>
            <a:pPr algn="ctr"/>
            <a:r>
              <a:rPr lang="en-US" sz="2400" dirty="0"/>
              <a:t>Eric </a:t>
            </a:r>
            <a:r>
              <a:rPr lang="en-US" sz="2400" dirty="0" err="1"/>
              <a:t>Darve</a:t>
            </a:r>
            <a:r>
              <a:rPr lang="en-US" sz="2400" dirty="0"/>
              <a:t>, Ryan Humble, Jason Liang, Finn O’Shea, Zhe Zhang</a:t>
            </a:r>
          </a:p>
        </p:txBody>
      </p:sp>
    </p:spTree>
    <p:extLst>
      <p:ext uri="{BB962C8B-B14F-4D97-AF65-F5344CB8AC3E}">
        <p14:creationId xmlns:p14="http://schemas.microsoft.com/office/powerpoint/2010/main" val="203815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Introduction to X-ray Free-Electron Lasers (XFELs)</a:t>
            </a:r>
          </a:p>
        </p:txBody>
      </p:sp>
      <p:pic>
        <p:nvPicPr>
          <p:cNvPr id="1026" name="Picture 2" descr="LCLS Aerial">
            <a:extLst>
              <a:ext uri="{FF2B5EF4-FFF2-40B4-BE49-F238E27FC236}">
                <a16:creationId xmlns:a16="http://schemas.microsoft.com/office/drawing/2014/main" id="{ACB1AC68-0471-3848-83D6-14A3927F1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29641" b="-2"/>
          <a:stretch/>
        </p:blipFill>
        <p:spPr bwMode="auto">
          <a:xfrm>
            <a:off x="4953000" y="1563878"/>
            <a:ext cx="4039664" cy="506552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D656AD4-8091-2347-81AF-69D409BD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5075" y="4158200"/>
            <a:ext cx="2515205" cy="90184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BE843D-5ED3-7C4A-8CCB-3762C3A26244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943600" y="4114800"/>
            <a:ext cx="838200" cy="4943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D228B6-2BC8-DB47-8D18-EF627BAE4A8E}"/>
              </a:ext>
            </a:extLst>
          </p:cNvPr>
          <p:cNvGrpSpPr/>
          <p:nvPr/>
        </p:nvGrpSpPr>
        <p:grpSpPr>
          <a:xfrm>
            <a:off x="-76200" y="5130225"/>
            <a:ext cx="2895600" cy="1651575"/>
            <a:chOff x="-54449" y="3967481"/>
            <a:chExt cx="4396583" cy="263136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1F65541-68DD-F843-AE73-94F78F039A6E}"/>
                </a:ext>
              </a:extLst>
            </p:cNvPr>
            <p:cNvGrpSpPr/>
            <p:nvPr/>
          </p:nvGrpSpPr>
          <p:grpSpPr>
            <a:xfrm>
              <a:off x="772196" y="4114800"/>
              <a:ext cx="3569938" cy="2484044"/>
              <a:chOff x="451822" y="4191000"/>
              <a:chExt cx="3569938" cy="248404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82E0C7C-55BE-A541-8060-F94BB364DE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1822" y="5569769"/>
                <a:ext cx="1077811" cy="1105275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10CA3DD-F409-B74E-ACDF-397A20492837}"/>
                  </a:ext>
                </a:extLst>
              </p:cNvPr>
              <p:cNvCxnSpPr/>
              <p:nvPr/>
            </p:nvCxnSpPr>
            <p:spPr>
              <a:xfrm flipV="1">
                <a:off x="1143000" y="4191000"/>
                <a:ext cx="914399" cy="1752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DE91042-52FD-2749-B95C-B116DE448AC9}"/>
                  </a:ext>
                </a:extLst>
              </p:cNvPr>
              <p:cNvCxnSpPr/>
              <p:nvPr/>
            </p:nvCxnSpPr>
            <p:spPr>
              <a:xfrm>
                <a:off x="1143000" y="6096000"/>
                <a:ext cx="914399" cy="33407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AFCF3A1-6429-5540-8615-827587DEE6E6}"/>
                  </a:ext>
                </a:extLst>
              </p:cNvPr>
              <p:cNvSpPr/>
              <p:nvPr/>
            </p:nvSpPr>
            <p:spPr>
              <a:xfrm>
                <a:off x="990600" y="5943600"/>
                <a:ext cx="152400" cy="152400"/>
              </a:xfrm>
              <a:prstGeom prst="rect">
                <a:avLst/>
              </a:prstGeom>
              <a:noFill/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7612A9C-159F-6E48-AEA7-D5844EC730F8}"/>
                  </a:ext>
                </a:extLst>
              </p:cNvPr>
              <p:cNvGrpSpPr/>
              <p:nvPr/>
            </p:nvGrpSpPr>
            <p:grpSpPr>
              <a:xfrm>
                <a:off x="2056134" y="4191000"/>
                <a:ext cx="1965626" cy="2239070"/>
                <a:chOff x="2056134" y="4191000"/>
                <a:chExt cx="1965626" cy="2239070"/>
              </a:xfrm>
            </p:grpSpPr>
            <p:pic>
              <p:nvPicPr>
                <p:cNvPr id="24" name="Picture 23" descr="Screen Shot 2015-05-10 at 9.44.22 PM.png">
                  <a:extLst>
                    <a:ext uri="{FF2B5EF4-FFF2-40B4-BE49-F238E27FC236}">
                      <a16:creationId xmlns:a16="http://schemas.microsoft.com/office/drawing/2014/main" id="{56A86B20-1CD2-0848-9970-1107596211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6134" y="4191000"/>
                  <a:ext cx="1965626" cy="223907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60946A-FB95-9A41-9BF5-F291F149CD11}"/>
                    </a:ext>
                  </a:extLst>
                </p:cNvPr>
                <p:cNvSpPr txBox="1"/>
                <p:nvPr/>
              </p:nvSpPr>
              <p:spPr>
                <a:xfrm>
                  <a:off x="2081126" y="4243684"/>
                  <a:ext cx="1043074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000000"/>
                      </a:solidFill>
                    </a:rPr>
                    <a:t>Suga</a:t>
                  </a:r>
                  <a:r>
                    <a:rPr lang="en-US" sz="1400" dirty="0">
                      <a:solidFill>
                        <a:srgbClr val="000000"/>
                      </a:solidFill>
                    </a:rPr>
                    <a:t> et al.</a:t>
                  </a: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2DF3D0-35B9-624D-B091-0379F78958F7}"/>
                </a:ext>
              </a:extLst>
            </p:cNvPr>
            <p:cNvSpPr txBox="1"/>
            <p:nvPr/>
          </p:nvSpPr>
          <p:spPr>
            <a:xfrm>
              <a:off x="-54449" y="3967481"/>
              <a:ext cx="2486180" cy="539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Photosystem II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628511A-5D94-854D-8FED-D3A493077F4F}"/>
              </a:ext>
            </a:extLst>
          </p:cNvPr>
          <p:cNvSpPr txBox="1"/>
          <p:nvPr/>
        </p:nvSpPr>
        <p:spPr>
          <a:xfrm>
            <a:off x="2785427" y="4901625"/>
            <a:ext cx="2015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Shock waves in extreme conditions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312961-1805-ED43-AF71-58F574AFE022}"/>
              </a:ext>
            </a:extLst>
          </p:cNvPr>
          <p:cNvGrpSpPr/>
          <p:nvPr/>
        </p:nvGrpSpPr>
        <p:grpSpPr>
          <a:xfrm>
            <a:off x="3123160" y="5484440"/>
            <a:ext cx="1372640" cy="1243722"/>
            <a:chOff x="5001860" y="4941242"/>
            <a:chExt cx="1853283" cy="15578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14047C6-B4F4-9C48-ADE1-0887FAC2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5393" y="4982270"/>
              <a:ext cx="1809750" cy="14478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FB9451-6484-DB40-A809-AEE33C249C09}"/>
                </a:ext>
              </a:extLst>
            </p:cNvPr>
            <p:cNvSpPr txBox="1"/>
            <p:nvPr/>
          </p:nvSpPr>
          <p:spPr>
            <a:xfrm>
              <a:off x="5001860" y="6145706"/>
              <a:ext cx="1848755" cy="353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Milathianaki</a:t>
              </a:r>
              <a:r>
                <a:rPr lang="en-US" sz="1200" dirty="0">
                  <a:solidFill>
                    <a:schemeClr val="bg1"/>
                  </a:solidFill>
                </a:rPr>
                <a:t> et al.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1661C3-F699-6648-BC91-651A3F5E9859}"/>
                </a:ext>
              </a:extLst>
            </p:cNvPr>
            <p:cNvSpPr txBox="1"/>
            <p:nvPr/>
          </p:nvSpPr>
          <p:spPr>
            <a:xfrm>
              <a:off x="5021875" y="4941242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5B51E8-24AB-8043-A0F5-972AC60882BC}"/>
              </a:ext>
            </a:extLst>
          </p:cNvPr>
          <p:cNvGrpSpPr/>
          <p:nvPr/>
        </p:nvGrpSpPr>
        <p:grpSpPr>
          <a:xfrm>
            <a:off x="580487" y="3012963"/>
            <a:ext cx="3305713" cy="2016237"/>
            <a:chOff x="4975562" y="1293723"/>
            <a:chExt cx="4005177" cy="243911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790A45D-21AE-8848-808E-D8C7F471C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2945" r="2817"/>
            <a:stretch/>
          </p:blipFill>
          <p:spPr>
            <a:xfrm>
              <a:off x="5051762" y="1632828"/>
              <a:ext cx="3429000" cy="19468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D85E7B-8F2A-174D-B691-D270850C9CC1}"/>
                </a:ext>
              </a:extLst>
            </p:cNvPr>
            <p:cNvSpPr txBox="1"/>
            <p:nvPr/>
          </p:nvSpPr>
          <p:spPr>
            <a:xfrm>
              <a:off x="6080247" y="3362154"/>
              <a:ext cx="1537036" cy="370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Ekeberg</a:t>
              </a:r>
              <a:r>
                <a:rPr lang="en-US" sz="1400" dirty="0"/>
                <a:t> et al.,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51D757-CB1A-4B45-97F8-45B5002CF69D}"/>
                </a:ext>
              </a:extLst>
            </p:cNvPr>
            <p:cNvSpPr txBox="1"/>
            <p:nvPr/>
          </p:nvSpPr>
          <p:spPr>
            <a:xfrm>
              <a:off x="4975562" y="1293723"/>
              <a:ext cx="4005177" cy="40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Single particle imaging (</a:t>
              </a:r>
              <a:r>
                <a:rPr lang="en-US" sz="1600" dirty="0" err="1"/>
                <a:t>Mimivirus</a:t>
              </a:r>
              <a:r>
                <a:rPr lang="en-US" sz="1600" dirty="0"/>
                <a:t>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9AE912-9CF8-7D4F-85CB-25D4CF484CF2}"/>
              </a:ext>
            </a:extLst>
          </p:cNvPr>
          <p:cNvSpPr txBox="1"/>
          <p:nvPr/>
        </p:nvSpPr>
        <p:spPr>
          <a:xfrm>
            <a:off x="152400" y="1524000"/>
            <a:ext cx="434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X-ray free-electron lasers: </a:t>
            </a:r>
            <a:r>
              <a:rPr lang="en-US" dirty="0"/>
              <a:t>Accelerator driven x-ray sources to study ultrafast, ultrasmall scale phenomena</a:t>
            </a:r>
          </a:p>
        </p:txBody>
      </p:sp>
    </p:spTree>
    <p:extLst>
      <p:ext uri="{BB962C8B-B14F-4D97-AF65-F5344CB8AC3E}">
        <p14:creationId xmlns:p14="http://schemas.microsoft.com/office/powerpoint/2010/main" val="1816047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34BEC-3258-6275-067C-BD1A0BF7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E99EE150-2D01-524B-C31F-6A07F16EDB00}"/>
              </a:ext>
            </a:extLst>
          </p:cNvPr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Introduction to X-ray Free-Electron Lasers (XFELs)</a:t>
            </a:r>
          </a:p>
        </p:txBody>
      </p:sp>
      <p:pic>
        <p:nvPicPr>
          <p:cNvPr id="1026" name="Picture 2" descr="LCLS Aerial">
            <a:extLst>
              <a:ext uri="{FF2B5EF4-FFF2-40B4-BE49-F238E27FC236}">
                <a16:creationId xmlns:a16="http://schemas.microsoft.com/office/drawing/2014/main" id="{CC27788D-4529-8F32-8B6D-BC09ECF5F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29641" b="-2"/>
          <a:stretch/>
        </p:blipFill>
        <p:spPr bwMode="auto">
          <a:xfrm>
            <a:off x="4953000" y="1563878"/>
            <a:ext cx="4039664" cy="506552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5C17223-3083-2204-2D47-7A90C0B1C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5075" y="4158200"/>
            <a:ext cx="2515205" cy="90184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6AFBDA-9A37-5217-7BC1-B698FEC928EF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943600" y="4114800"/>
            <a:ext cx="838200" cy="4943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BB48F8-7D64-6B2C-63E1-3AA9785A2327}"/>
              </a:ext>
            </a:extLst>
          </p:cNvPr>
          <p:cNvSpPr txBox="1"/>
          <p:nvPr/>
        </p:nvSpPr>
        <p:spPr>
          <a:xfrm>
            <a:off x="152400" y="1524000"/>
            <a:ext cx="434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X-ray free-electron lasers: </a:t>
            </a:r>
            <a:r>
              <a:rPr lang="en-US" dirty="0"/>
              <a:t>Accelerator driven x-ray sources to study ultrafast, ultrasmall scale phenomena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DE342-3880-C1DF-28BB-66FFF9E08681}"/>
              </a:ext>
            </a:extLst>
          </p:cNvPr>
          <p:cNvSpPr txBox="1"/>
          <p:nvPr/>
        </p:nvSpPr>
        <p:spPr>
          <a:xfrm>
            <a:off x="148587" y="2626101"/>
            <a:ext cx="4893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 FELs are instabilities, i.e. </a:t>
            </a:r>
            <a:r>
              <a:rPr lang="en-US" dirty="0">
                <a:sym typeface="Wingdings" pitchFamily="2" charset="2"/>
              </a:rPr>
              <a:t>sensitive to operational conditions</a:t>
            </a:r>
            <a:endParaRPr lang="en-US" dirty="0"/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AI efforts target: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Tuning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Anomalies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28FA9B-8C27-D054-B17D-0BDB1D3A4C0F}"/>
              </a:ext>
            </a:extLst>
          </p:cNvPr>
          <p:cNvGrpSpPr/>
          <p:nvPr/>
        </p:nvGrpSpPr>
        <p:grpSpPr>
          <a:xfrm>
            <a:off x="1642306" y="4360637"/>
            <a:ext cx="3154666" cy="2501976"/>
            <a:chOff x="1841761" y="4356024"/>
            <a:chExt cx="3154666" cy="2501976"/>
          </a:xfrm>
        </p:grpSpPr>
        <p:pic>
          <p:nvPicPr>
            <p:cNvPr id="10" name="Picture 9" descr="A graph of measurement&#10;&#10;AI-generated content may be incorrect.">
              <a:extLst>
                <a:ext uri="{FF2B5EF4-FFF2-40B4-BE49-F238E27FC236}">
                  <a16:creationId xmlns:a16="http://schemas.microsoft.com/office/drawing/2014/main" id="{D926B77A-103D-7F09-DE9E-ED4F03145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761" y="4356024"/>
              <a:ext cx="3154666" cy="2501976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2C8AB34-C384-F4D6-9C01-5124240A5089}"/>
                </a:ext>
              </a:extLst>
            </p:cNvPr>
            <p:cNvCxnSpPr/>
            <p:nvPr/>
          </p:nvCxnSpPr>
          <p:spPr>
            <a:xfrm flipH="1">
              <a:off x="3419094" y="5410200"/>
              <a:ext cx="14577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849BA26-7888-0758-DC51-A518768B405F}"/>
              </a:ext>
            </a:extLst>
          </p:cNvPr>
          <p:cNvSpPr txBox="1"/>
          <p:nvPr/>
        </p:nvSpPr>
        <p:spPr>
          <a:xfrm>
            <a:off x="3239719" y="5153203"/>
            <a:ext cx="1455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2x longer gainlength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F67FDC-68A7-284D-0B4D-06D29166AB94}"/>
              </a:ext>
            </a:extLst>
          </p:cNvPr>
          <p:cNvCxnSpPr>
            <a:cxnSpLocks/>
          </p:cNvCxnSpPr>
          <p:nvPr/>
        </p:nvCxnSpPr>
        <p:spPr>
          <a:xfrm>
            <a:off x="3204653" y="4533016"/>
            <a:ext cx="0" cy="729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A21AEF4-C5E1-4BC6-30AA-3620ECF55CC2}"/>
              </a:ext>
            </a:extLst>
          </p:cNvPr>
          <p:cNvSpPr txBox="1"/>
          <p:nvPr/>
        </p:nvSpPr>
        <p:spPr>
          <a:xfrm>
            <a:off x="2430428" y="4639010"/>
            <a:ext cx="903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100x drop in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DC741-F85F-2834-71FF-6F4C0569CAD7}"/>
              </a:ext>
            </a:extLst>
          </p:cNvPr>
          <p:cNvSpPr txBox="1"/>
          <p:nvPr/>
        </p:nvSpPr>
        <p:spPr>
          <a:xfrm>
            <a:off x="2704051" y="4147214"/>
            <a:ext cx="1211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FEL gain curve</a:t>
            </a:r>
          </a:p>
        </p:txBody>
      </p:sp>
    </p:spTree>
    <p:extLst>
      <p:ext uri="{BB962C8B-B14F-4D97-AF65-F5344CB8AC3E}">
        <p14:creationId xmlns:p14="http://schemas.microsoft.com/office/powerpoint/2010/main" val="234711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4</a:t>
            </a:fld>
            <a:endParaRPr lang="en-US" sz="12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3047705-0E2D-F5D9-F807-DD0E21DD5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3" t="12691" r="20831" b="18740"/>
          <a:stretch/>
        </p:blipFill>
        <p:spPr bwMode="auto">
          <a:xfrm>
            <a:off x="4572001" y="3992706"/>
            <a:ext cx="4419600" cy="251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60D15A2-DB51-C914-97E6-4167E4964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10393" r="13617" b="26952"/>
          <a:stretch/>
        </p:blipFill>
        <p:spPr bwMode="auto">
          <a:xfrm>
            <a:off x="4648200" y="1400036"/>
            <a:ext cx="4359433" cy="255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80F78-3851-1A52-66D7-981BDBDEFD6A}"/>
              </a:ext>
            </a:extLst>
          </p:cNvPr>
          <p:cNvSpPr txBox="1"/>
          <p:nvPr/>
        </p:nvSpPr>
        <p:spPr>
          <a:xfrm>
            <a:off x="6938265" y="3519351"/>
            <a:ext cx="212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SLAC Linear Accelerator and 280 Overpass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221CB-F439-533D-8887-7429A543C391}"/>
              </a:ext>
            </a:extLst>
          </p:cNvPr>
          <p:cNvSpPr txBox="1"/>
          <p:nvPr/>
        </p:nvSpPr>
        <p:spPr>
          <a:xfrm>
            <a:off x="7543800" y="4095922"/>
            <a:ext cx="1519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SLAC RF Stations</a:t>
            </a:r>
          </a:p>
        </p:txBody>
      </p:sp>
      <p:sp>
        <p:nvSpPr>
          <p:cNvPr id="6" name="Google Shape;462;g13b38f68792_6_83">
            <a:extLst>
              <a:ext uri="{FF2B5EF4-FFF2-40B4-BE49-F238E27FC236}">
                <a16:creationId xmlns:a16="http://schemas.microsoft.com/office/drawing/2014/main" id="{38D2EA8C-7324-6C36-308D-6764466BC1B7}"/>
              </a:ext>
            </a:extLst>
          </p:cNvPr>
          <p:cNvSpPr/>
          <p:nvPr/>
        </p:nvSpPr>
        <p:spPr>
          <a:xfrm>
            <a:off x="1752600" y="1345173"/>
            <a:ext cx="3950381" cy="5225795"/>
          </a:xfrm>
          <a:custGeom>
            <a:avLst/>
            <a:gdLst/>
            <a:ahLst/>
            <a:cxnLst/>
            <a:rect l="l" t="t" r="r" b="b"/>
            <a:pathLst>
              <a:path w="6087332" h="6858000" extrusionOk="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C564F8-7440-2097-17AF-6C171B1DE3A5}"/>
              </a:ext>
            </a:extLst>
          </p:cNvPr>
          <p:cNvSpPr txBox="1"/>
          <p:nvPr/>
        </p:nvSpPr>
        <p:spPr>
          <a:xfrm>
            <a:off x="143294" y="1400037"/>
            <a:ext cx="48928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Failure prediction at accelerators: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Failures cause downtime, degrade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1000s of subsystems </a:t>
            </a:r>
            <a:r>
              <a:rPr lang="en-US" dirty="0">
                <a:sym typeface="Wingdings" pitchFamily="2" charset="2"/>
              </a:rPr>
              <a:t> frequent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200k variables to monitor at LCLS </a:t>
            </a:r>
            <a:r>
              <a:rPr lang="en-US" dirty="0">
                <a:sym typeface="Wingdings" pitchFamily="2" charset="2"/>
              </a:rPr>
              <a:t> impossible to do manually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data, but nearly none of it labeled</a:t>
            </a:r>
          </a:p>
        </p:txBody>
      </p:sp>
    </p:spTree>
    <p:extLst>
      <p:ext uri="{BB962C8B-B14F-4D97-AF65-F5344CB8AC3E}">
        <p14:creationId xmlns:p14="http://schemas.microsoft.com/office/powerpoint/2010/main" val="166262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7AEB7-A778-A8BB-09DA-832523CEE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1BE582F9-837A-FD73-3100-0D5614FC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Anomaly Detection: RF Station Faults</a:t>
            </a: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E7010E7F-00E7-168E-B833-5F1827D660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5</a:t>
            </a:fld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5DAC4A-DFDC-0984-A806-724C7D254CC8}"/>
              </a:ext>
            </a:extLst>
          </p:cNvPr>
          <p:cNvSpPr txBox="1"/>
          <p:nvPr/>
        </p:nvSpPr>
        <p:spPr>
          <a:xfrm>
            <a:off x="1287619" y="1429131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Anomaly detection at an X-ray Free-Electron Laser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LCLS Overview | Linac Coherent Light Source">
            <a:extLst>
              <a:ext uri="{FF2B5EF4-FFF2-40B4-BE49-F238E27FC236}">
                <a16:creationId xmlns:a16="http://schemas.microsoft.com/office/drawing/2014/main" id="{2CF8D5C0-17D5-5F22-53E6-9FE32A59C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23651" r="5473" b="4144"/>
          <a:stretch/>
        </p:blipFill>
        <p:spPr bwMode="auto">
          <a:xfrm>
            <a:off x="1409223" y="1929354"/>
            <a:ext cx="7201377" cy="14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D239ED-AA88-C0AD-B248-3D376749AA0D}"/>
              </a:ext>
            </a:extLst>
          </p:cNvPr>
          <p:cNvSpPr txBox="1"/>
          <p:nvPr/>
        </p:nvSpPr>
        <p:spPr>
          <a:xfrm>
            <a:off x="5000068" y="2887328"/>
            <a:ext cx="1143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Highway 280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F896F-8316-7335-84CC-752F80AF3028}"/>
              </a:ext>
            </a:extLst>
          </p:cNvPr>
          <p:cNvSpPr/>
          <p:nvPr/>
        </p:nvSpPr>
        <p:spPr>
          <a:xfrm rot="21160589">
            <a:off x="4976414" y="2465339"/>
            <a:ext cx="1823201" cy="2544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Google Shape;479;g13b38f68792_6_97" descr="SLAC Today">
            <a:extLst>
              <a:ext uri="{FF2B5EF4-FFF2-40B4-BE49-F238E27FC236}">
                <a16:creationId xmlns:a16="http://schemas.microsoft.com/office/drawing/2014/main" id="{52C1A8DB-A227-3D32-A612-757F2FE06D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4991000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479;g13b38f68792_6_97" descr="SLAC Today">
            <a:extLst>
              <a:ext uri="{FF2B5EF4-FFF2-40B4-BE49-F238E27FC236}">
                <a16:creationId xmlns:a16="http://schemas.microsoft.com/office/drawing/2014/main" id="{74B6697C-13E6-66DE-8415-33ED7C89C3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5678071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479;g13b38f68792_6_97" descr="SLAC Today">
            <a:extLst>
              <a:ext uri="{FF2B5EF4-FFF2-40B4-BE49-F238E27FC236}">
                <a16:creationId xmlns:a16="http://schemas.microsoft.com/office/drawing/2014/main" id="{1A164280-BBE9-69DD-03F8-416F112706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6365142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" name="Google Shape;479;g13b38f68792_6_97" descr="SLAC Today">
            <a:extLst>
              <a:ext uri="{FF2B5EF4-FFF2-40B4-BE49-F238E27FC236}">
                <a16:creationId xmlns:a16="http://schemas.microsoft.com/office/drawing/2014/main" id="{C18D7DC6-3FC4-911D-655F-120A71A483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7052212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0E569D3-C36D-B256-FF58-4BBA7A59BF13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4983851" y="2708751"/>
            <a:ext cx="0" cy="110256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E0E382-1A5B-B0F4-3EDD-9322C08B3B16}"/>
              </a:ext>
            </a:extLst>
          </p:cNvPr>
          <p:cNvCxnSpPr>
            <a:cxnSpLocks/>
          </p:cNvCxnSpPr>
          <p:nvPr/>
        </p:nvCxnSpPr>
        <p:spPr>
          <a:xfrm>
            <a:off x="6808394" y="2583432"/>
            <a:ext cx="619311" cy="115930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173D0DD-9D24-E41B-43B5-21C587DA4100}"/>
              </a:ext>
            </a:extLst>
          </p:cNvPr>
          <p:cNvSpPr txBox="1"/>
          <p:nvPr/>
        </p:nvSpPr>
        <p:spPr>
          <a:xfrm>
            <a:off x="5457079" y="34419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stations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C247A-7730-C693-ABB7-CE8B08B98AF1}"/>
              </a:ext>
            </a:extLst>
          </p:cNvPr>
          <p:cNvSpPr txBox="1"/>
          <p:nvPr/>
        </p:nvSpPr>
        <p:spPr>
          <a:xfrm>
            <a:off x="98155" y="3937651"/>
            <a:ext cx="81035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Case study: RF station faults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stations provide power for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common fault at LCLS (1000s/year)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algorithm has too many false positives </a:t>
            </a:r>
            <a:r>
              <a:rPr lang="en-US" dirty="0">
                <a:sym typeface="Wingdings" pitchFamily="2" charset="2"/>
              </a:rPr>
              <a:t> operators ignore alarms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06D07-54EE-62F8-FA55-03E97F54F8E9}"/>
              </a:ext>
            </a:extLst>
          </p:cNvPr>
          <p:cNvSpPr txBox="1"/>
          <p:nvPr/>
        </p:nvSpPr>
        <p:spPr>
          <a:xfrm>
            <a:off x="1610821" y="5334000"/>
            <a:ext cx="494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70% missed faults (i.e. poor recall)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70% of alarms are false (i.e. poor precision)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700F8-E5A1-C7DB-8EE9-29CAF5711E75}"/>
              </a:ext>
            </a:extLst>
          </p:cNvPr>
          <p:cNvSpPr txBox="1"/>
          <p:nvPr/>
        </p:nvSpPr>
        <p:spPr>
          <a:xfrm>
            <a:off x="1500764" y="5979508"/>
            <a:ext cx="535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 = TP/(TP+FN)        Precision = TP/(TP+FP)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DB1A5-4875-0F10-D841-A74733F4D2CD}"/>
              </a:ext>
            </a:extLst>
          </p:cNvPr>
          <p:cNvSpPr txBox="1"/>
          <p:nvPr/>
        </p:nvSpPr>
        <p:spPr>
          <a:xfrm>
            <a:off x="1754957" y="6389479"/>
            <a:ext cx="4789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TP = true positive, FP = false positive, FN = 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71819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Anomaly Detection: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6</a:t>
            </a:fld>
            <a:endParaRPr lang="en-US" sz="1200" dirty="0"/>
          </a:p>
        </p:txBody>
      </p:sp>
      <p:pic>
        <p:nvPicPr>
          <p:cNvPr id="6" name="Picture 5" descr="A picture containing text, indoor, ceiling, computer&#10;&#10;Description automatically generated">
            <a:extLst>
              <a:ext uri="{FF2B5EF4-FFF2-40B4-BE49-F238E27FC236}">
                <a16:creationId xmlns:a16="http://schemas.microsoft.com/office/drawing/2014/main" id="{7E336EBC-D4E3-B344-55C7-082D59368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84" y="2491982"/>
            <a:ext cx="7304315" cy="25831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9495925-5A50-FF80-647E-70E9CCA71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5" t="13880" r="26938" b="60084"/>
          <a:stretch/>
        </p:blipFill>
        <p:spPr>
          <a:xfrm>
            <a:off x="4784649" y="4261731"/>
            <a:ext cx="3580514" cy="16267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2ADD35-1DA2-0029-8E04-EF4AD6E2E34E}"/>
              </a:ext>
            </a:extLst>
          </p:cNvPr>
          <p:cNvCxnSpPr>
            <a:cxnSpLocks/>
          </p:cNvCxnSpPr>
          <p:nvPr/>
        </p:nvCxnSpPr>
        <p:spPr>
          <a:xfrm>
            <a:off x="4602964" y="3584500"/>
            <a:ext cx="181685" cy="6692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EDC25C-5786-E106-E405-50DA2AAC3873}"/>
              </a:ext>
            </a:extLst>
          </p:cNvPr>
          <p:cNvCxnSpPr>
            <a:cxnSpLocks/>
          </p:cNvCxnSpPr>
          <p:nvPr/>
        </p:nvCxnSpPr>
        <p:spPr>
          <a:xfrm>
            <a:off x="5414627" y="3584500"/>
            <a:ext cx="2950536" cy="6692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32B128B-7C1B-6ECF-AB28-52B3EC5AF2BE}"/>
              </a:ext>
            </a:extLst>
          </p:cNvPr>
          <p:cNvSpPr/>
          <p:nvPr/>
        </p:nvSpPr>
        <p:spPr>
          <a:xfrm>
            <a:off x="4602964" y="3098062"/>
            <a:ext cx="811663" cy="478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8220ED-87AA-2351-3A10-518FFFE7EAEB}"/>
              </a:ext>
            </a:extLst>
          </p:cNvPr>
          <p:cNvSpPr/>
          <p:nvPr/>
        </p:nvSpPr>
        <p:spPr>
          <a:xfrm>
            <a:off x="3624636" y="3106036"/>
            <a:ext cx="811663" cy="47846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9595E-F836-9B26-A2F4-4B7AFC615977}"/>
              </a:ext>
            </a:extLst>
          </p:cNvPr>
          <p:cNvSpPr txBox="1"/>
          <p:nvPr/>
        </p:nvSpPr>
        <p:spPr>
          <a:xfrm>
            <a:off x="962906" y="1980163"/>
            <a:ext cx="4060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Operators watch for a drop in X-ray power here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295C9D-093A-16F7-1DF0-7F0BB24E58CA}"/>
              </a:ext>
            </a:extLst>
          </p:cNvPr>
          <p:cNvCxnSpPr>
            <a:cxnSpLocks/>
          </p:cNvCxnSpPr>
          <p:nvPr/>
        </p:nvCxnSpPr>
        <p:spPr>
          <a:xfrm>
            <a:off x="3372440" y="2291787"/>
            <a:ext cx="535025" cy="80627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AAA345-E773-3E6A-243C-888A0DA79CD6}"/>
              </a:ext>
            </a:extLst>
          </p:cNvPr>
          <p:cNvSpPr txBox="1"/>
          <p:nvPr/>
        </p:nvSpPr>
        <p:spPr>
          <a:xfrm>
            <a:off x="5219830" y="1831550"/>
            <a:ext cx="31453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After observing a drop, search for RF stations with warning/fail status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2ADDA6-05E6-7068-702E-2B5A16347D08}"/>
              </a:ext>
            </a:extLst>
          </p:cNvPr>
          <p:cNvCxnSpPr>
            <a:cxnSpLocks/>
          </p:cNvCxnSpPr>
          <p:nvPr/>
        </p:nvCxnSpPr>
        <p:spPr>
          <a:xfrm flipH="1">
            <a:off x="5131798" y="2317988"/>
            <a:ext cx="803690" cy="7800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885284" y="1415390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Actual existing solution: </a:t>
            </a:r>
            <a:r>
              <a:rPr lang="en-US" b="1" dirty="0">
                <a:solidFill>
                  <a:srgbClr val="0070C0"/>
                </a:solidFill>
              </a:rPr>
              <a:t>Manual, beam-based anomaly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8C048-40A9-36B5-A38D-0C2E2467569F}"/>
              </a:ext>
            </a:extLst>
          </p:cNvPr>
          <p:cNvSpPr txBox="1"/>
          <p:nvPr/>
        </p:nvSpPr>
        <p:spPr>
          <a:xfrm>
            <a:off x="1363181" y="5459216"/>
            <a:ext cx="2428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Many missed events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(recall ~ 1%)</a:t>
            </a:r>
          </a:p>
        </p:txBody>
      </p:sp>
    </p:spTree>
    <p:extLst>
      <p:ext uri="{BB962C8B-B14F-4D97-AF65-F5344CB8AC3E}">
        <p14:creationId xmlns:p14="http://schemas.microsoft.com/office/powerpoint/2010/main" val="2636882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Anomaly Detection: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7</a:t>
            </a:fld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885284" y="1415390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approach: </a:t>
            </a:r>
            <a:r>
              <a:rPr lang="en-US" b="1" dirty="0">
                <a:solidFill>
                  <a:srgbClr val="0070C0"/>
                </a:solidFill>
              </a:rPr>
              <a:t>Beam-based algorithm inspired by operators</a:t>
            </a:r>
          </a:p>
        </p:txBody>
      </p:sp>
      <p:pic>
        <p:nvPicPr>
          <p:cNvPr id="5" name="Picture 2" descr="LCLS Overview | Linac Coherent Light Source">
            <a:extLst>
              <a:ext uri="{FF2B5EF4-FFF2-40B4-BE49-F238E27FC236}">
                <a16:creationId xmlns:a16="http://schemas.microsoft.com/office/drawing/2014/main" id="{BF7C944D-A075-83D9-049C-93171515F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23651" r="5473" b="4144"/>
          <a:stretch/>
        </p:blipFill>
        <p:spPr bwMode="auto">
          <a:xfrm>
            <a:off x="549253" y="1929354"/>
            <a:ext cx="7201377" cy="14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CC2F73-1667-671D-0452-A251F6AB2D55}"/>
              </a:ext>
            </a:extLst>
          </p:cNvPr>
          <p:cNvCxnSpPr>
            <a:cxnSpLocks/>
          </p:cNvCxnSpPr>
          <p:nvPr/>
        </p:nvCxnSpPr>
        <p:spPr>
          <a:xfrm>
            <a:off x="6300617" y="2488749"/>
            <a:ext cx="792260" cy="1234737"/>
          </a:xfrm>
          <a:prstGeom prst="straightConnector1">
            <a:avLst/>
          </a:prstGeom>
          <a:ln w="57150">
            <a:solidFill>
              <a:srgbClr val="00B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0D2CB6-EEB2-BD7A-D437-A20EA3492924}"/>
              </a:ext>
            </a:extLst>
          </p:cNvPr>
          <p:cNvCxnSpPr>
            <a:cxnSpLocks/>
          </p:cNvCxnSpPr>
          <p:nvPr/>
        </p:nvCxnSpPr>
        <p:spPr>
          <a:xfrm>
            <a:off x="7191584" y="2363203"/>
            <a:ext cx="172596" cy="1376197"/>
          </a:xfrm>
          <a:prstGeom prst="straightConnector1">
            <a:avLst/>
          </a:prstGeom>
          <a:ln w="57150">
            <a:solidFill>
              <a:srgbClr val="00B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965CCA-85E6-72BB-25A8-7D60C9F5259F}"/>
              </a:ext>
            </a:extLst>
          </p:cNvPr>
          <p:cNvSpPr txBox="1"/>
          <p:nvPr/>
        </p:nvSpPr>
        <p:spPr>
          <a:xfrm>
            <a:off x="5493428" y="2826963"/>
            <a:ext cx="9038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Highway 280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0E88-B508-23C4-E5A2-6CC7E9B2C862}"/>
              </a:ext>
            </a:extLst>
          </p:cNvPr>
          <p:cNvSpPr/>
          <p:nvPr/>
        </p:nvSpPr>
        <p:spPr>
          <a:xfrm rot="21160589">
            <a:off x="4116444" y="2465339"/>
            <a:ext cx="1823201" cy="2544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Google Shape;479;g13b38f68792_6_97" descr="SLAC Today">
            <a:extLst>
              <a:ext uri="{FF2B5EF4-FFF2-40B4-BE49-F238E27FC236}">
                <a16:creationId xmlns:a16="http://schemas.microsoft.com/office/drawing/2014/main" id="{EFFC844A-1967-0F65-A145-6D3E2C96C7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3526547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479;g13b38f68792_6_97" descr="SLAC Today">
            <a:extLst>
              <a:ext uri="{FF2B5EF4-FFF2-40B4-BE49-F238E27FC236}">
                <a16:creationId xmlns:a16="http://schemas.microsoft.com/office/drawing/2014/main" id="{B23DAF0B-F52A-195B-C32E-6BCF495843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4213618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479;g13b38f68792_6_97" descr="SLAC Today">
            <a:extLst>
              <a:ext uri="{FF2B5EF4-FFF2-40B4-BE49-F238E27FC236}">
                <a16:creationId xmlns:a16="http://schemas.microsoft.com/office/drawing/2014/main" id="{72C929CB-1679-7787-5FA1-B322FB574D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4900689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" name="Google Shape;479;g13b38f68792_6_97" descr="SLAC Today">
            <a:extLst>
              <a:ext uri="{FF2B5EF4-FFF2-40B4-BE49-F238E27FC236}">
                <a16:creationId xmlns:a16="http://schemas.microsoft.com/office/drawing/2014/main" id="{12BC15ED-26E1-4DD5-0E36-516FA36B03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5587759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" name="Google Shape;486;g13b38f68792_6_97" descr="Cavity Beam Position Monitor (BPM) | FMB Oxford">
            <a:extLst>
              <a:ext uri="{FF2B5EF4-FFF2-40B4-BE49-F238E27FC236}">
                <a16:creationId xmlns:a16="http://schemas.microsoft.com/office/drawing/2014/main" id="{FA373710-46A4-C612-138E-58F67FC12E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9000" y="3810000"/>
            <a:ext cx="1207688" cy="96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Left Brace 31">
            <a:extLst>
              <a:ext uri="{FF2B5EF4-FFF2-40B4-BE49-F238E27FC236}">
                <a16:creationId xmlns:a16="http://schemas.microsoft.com/office/drawing/2014/main" id="{590C8DBB-6336-A69E-C201-8EB4590B0696}"/>
              </a:ext>
            </a:extLst>
          </p:cNvPr>
          <p:cNvSpPr/>
          <p:nvPr/>
        </p:nvSpPr>
        <p:spPr>
          <a:xfrm rot="5400000" flipH="1">
            <a:off x="4523380" y="3590491"/>
            <a:ext cx="514911" cy="2630327"/>
          </a:xfrm>
          <a:prstGeom prst="leftBrace">
            <a:avLst>
              <a:gd name="adj1" fmla="val 8333"/>
              <a:gd name="adj2" fmla="val 49304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44127D59-2652-1284-1AE3-EE3961E5E00E}"/>
              </a:ext>
            </a:extLst>
          </p:cNvPr>
          <p:cNvSpPr/>
          <p:nvPr/>
        </p:nvSpPr>
        <p:spPr>
          <a:xfrm rot="16200000">
            <a:off x="7408191" y="4259774"/>
            <a:ext cx="229305" cy="1321421"/>
          </a:xfrm>
          <a:prstGeom prst="leftBrace">
            <a:avLst>
              <a:gd name="adj1" fmla="val 8333"/>
              <a:gd name="adj2" fmla="val 49304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EB7804D-FFF9-2F7A-5602-3E17C29E8425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3553955" y="2708751"/>
            <a:ext cx="569926" cy="107801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9BC4D48-033E-EB31-EED9-4EDCFE6FC47B}"/>
              </a:ext>
            </a:extLst>
          </p:cNvPr>
          <p:cNvCxnSpPr>
            <a:cxnSpLocks/>
          </p:cNvCxnSpPr>
          <p:nvPr/>
        </p:nvCxnSpPr>
        <p:spPr>
          <a:xfrm>
            <a:off x="5948424" y="2583432"/>
            <a:ext cx="130923" cy="114005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1DC6FC-83B7-A1B5-9A81-FF6C3FC9CB54}"/>
              </a:ext>
            </a:extLst>
          </p:cNvPr>
          <p:cNvSpPr txBox="1"/>
          <p:nvPr/>
        </p:nvSpPr>
        <p:spPr>
          <a:xfrm>
            <a:off x="3465675" y="5189205"/>
            <a:ext cx="263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Algorithm #1 looks for subsystem anomalies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7E9C05-5736-677D-0C82-41A3B9C16B96}"/>
              </a:ext>
            </a:extLst>
          </p:cNvPr>
          <p:cNvSpPr txBox="1"/>
          <p:nvPr/>
        </p:nvSpPr>
        <p:spPr>
          <a:xfrm>
            <a:off x="3906148" y="34290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stations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03DCEC-178A-667A-D300-4563304A6791}"/>
              </a:ext>
            </a:extLst>
          </p:cNvPr>
          <p:cNvSpPr txBox="1"/>
          <p:nvPr/>
        </p:nvSpPr>
        <p:spPr>
          <a:xfrm>
            <a:off x="8106116" y="3810000"/>
            <a:ext cx="132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position monitors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38FC22-88BD-C0C1-822F-D4D4C7323E29}"/>
              </a:ext>
            </a:extLst>
          </p:cNvPr>
          <p:cNvSpPr txBox="1"/>
          <p:nvPr/>
        </p:nvSpPr>
        <p:spPr>
          <a:xfrm>
            <a:off x="6285075" y="5221069"/>
            <a:ext cx="263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Algorithm #2 looks at final beam quality</a:t>
            </a:r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019BEEA1-A79A-4057-C0ED-B4D20A4F9A82}"/>
              </a:ext>
            </a:extLst>
          </p:cNvPr>
          <p:cNvSpPr/>
          <p:nvPr/>
        </p:nvSpPr>
        <p:spPr>
          <a:xfrm rot="5400000" flipH="1">
            <a:off x="5922704" y="4802939"/>
            <a:ext cx="410343" cy="2630328"/>
          </a:xfrm>
          <a:prstGeom prst="leftBrace">
            <a:avLst>
              <a:gd name="adj1" fmla="val 8333"/>
              <a:gd name="adj2" fmla="val 4888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EAFAF5-EC20-0C00-A4DC-A5187574FB88}"/>
              </a:ext>
            </a:extLst>
          </p:cNvPr>
          <p:cNvSpPr txBox="1"/>
          <p:nvPr/>
        </p:nvSpPr>
        <p:spPr>
          <a:xfrm>
            <a:off x="3936895" y="6426856"/>
            <a:ext cx="467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 anomalies trigger alarm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FDFC5A-1F4B-53A8-1B9D-30D4DC3B89BB}"/>
              </a:ext>
            </a:extLst>
          </p:cNvPr>
          <p:cNvSpPr txBox="1"/>
          <p:nvPr/>
        </p:nvSpPr>
        <p:spPr>
          <a:xfrm>
            <a:off x="273678" y="4639270"/>
            <a:ext cx="287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Question: How do we assess these algorithms with no labels?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9ED9C1D-B8E7-1369-DAC3-6EB4012EAA85}"/>
              </a:ext>
            </a:extLst>
          </p:cNvPr>
          <p:cNvSpPr txBox="1"/>
          <p:nvPr/>
        </p:nvSpPr>
        <p:spPr>
          <a:xfrm>
            <a:off x="-209231" y="5558643"/>
            <a:ext cx="382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dirty="0">
                <a:solidFill>
                  <a:srgbClr val="FF0000"/>
                </a:solidFill>
              </a:rPr>
              <a:t>self-consistency!</a:t>
            </a:r>
          </a:p>
        </p:txBody>
      </p:sp>
    </p:spTree>
    <p:extLst>
      <p:ext uri="{BB962C8B-B14F-4D97-AF65-F5344CB8AC3E}">
        <p14:creationId xmlns:p14="http://schemas.microsoft.com/office/powerpoint/2010/main" val="6637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line graph with text&#10;&#10;AI-generated content may be incorrect.">
            <a:extLst>
              <a:ext uri="{FF2B5EF4-FFF2-40B4-BE49-F238E27FC236}">
                <a16:creationId xmlns:a16="http://schemas.microsoft.com/office/drawing/2014/main" id="{C7F02E49-E06A-F4C3-3F92-AC53E50A6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3" y="3260714"/>
            <a:ext cx="5013249" cy="3342165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Coincident Anomaly Detection (</a:t>
            </a:r>
            <a:r>
              <a:rPr lang="en-US" dirty="0" err="1"/>
              <a:t>CoAD</a:t>
            </a:r>
            <a:r>
              <a:rPr lang="en-US" dirty="0"/>
              <a:t>)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8</a:t>
            </a:fld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304800" y="1447800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two algorithms making predictions on two streams of data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4551962-B641-790B-172E-38927D29CC16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1600200" y="2280002"/>
            <a:ext cx="508520" cy="285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76DFC0-C9F5-F4F3-9772-5F59DBC7EF89}"/>
              </a:ext>
            </a:extLst>
          </p:cNvPr>
          <p:cNvCxnSpPr>
            <a:cxnSpLocks/>
          </p:cNvCxnSpPr>
          <p:nvPr/>
        </p:nvCxnSpPr>
        <p:spPr>
          <a:xfrm>
            <a:off x="1600200" y="2723956"/>
            <a:ext cx="475617" cy="134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8B6CCA-0D2A-2ECD-A0ED-48B9D38CEEF1}"/>
              </a:ext>
            </a:extLst>
          </p:cNvPr>
          <p:cNvSpPr txBox="1"/>
          <p:nvPr/>
        </p:nvSpPr>
        <p:spPr>
          <a:xfrm>
            <a:off x="2108720" y="209533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Subsystem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C43E30-66AF-1756-0B1D-D285A04E2BEF}"/>
              </a:ext>
            </a:extLst>
          </p:cNvPr>
          <p:cNvSpPr txBox="1"/>
          <p:nvPr/>
        </p:nvSpPr>
        <p:spPr>
          <a:xfrm>
            <a:off x="2057400" y="2674280"/>
            <a:ext cx="15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quality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0E0ACF2-EF70-9A75-44E5-590EA07E36C1}"/>
              </a:ext>
            </a:extLst>
          </p:cNvPr>
          <p:cNvCxnSpPr>
            <a:cxnSpLocks/>
          </p:cNvCxnSpPr>
          <p:nvPr/>
        </p:nvCxnSpPr>
        <p:spPr>
          <a:xfrm>
            <a:off x="3566326" y="2897061"/>
            <a:ext cx="467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678E44B-F8F3-7DE2-045E-8A247C680ECC}"/>
              </a:ext>
            </a:extLst>
          </p:cNvPr>
          <p:cNvSpPr txBox="1"/>
          <p:nvPr/>
        </p:nvSpPr>
        <p:spPr>
          <a:xfrm>
            <a:off x="4033422" y="212596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213D86-5A9A-2F95-7693-9EA79326BE81}"/>
              </a:ext>
            </a:extLst>
          </p:cNvPr>
          <p:cNvSpPr txBox="1"/>
          <p:nvPr/>
        </p:nvSpPr>
        <p:spPr>
          <a:xfrm>
            <a:off x="4033422" y="267866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2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F4F7BED-9314-DF3D-B73E-89591E9CD198}"/>
              </a:ext>
            </a:extLst>
          </p:cNvPr>
          <p:cNvCxnSpPr>
            <a:cxnSpLocks/>
          </p:cNvCxnSpPr>
          <p:nvPr/>
        </p:nvCxnSpPr>
        <p:spPr>
          <a:xfrm flipV="1">
            <a:off x="7152904" y="2623066"/>
            <a:ext cx="695696" cy="263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5E6815-EFC0-2829-4730-C6D4FD5EBC7C}"/>
              </a:ext>
            </a:extLst>
          </p:cNvPr>
          <p:cNvCxnSpPr>
            <a:cxnSpLocks/>
          </p:cNvCxnSpPr>
          <p:nvPr/>
        </p:nvCxnSpPr>
        <p:spPr>
          <a:xfrm>
            <a:off x="7152904" y="2302183"/>
            <a:ext cx="695696" cy="188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32CC200-8112-E992-93F3-B8C9FA8AF785}"/>
              </a:ext>
            </a:extLst>
          </p:cNvPr>
          <p:cNvSpPr txBox="1"/>
          <p:nvPr/>
        </p:nvSpPr>
        <p:spPr>
          <a:xfrm>
            <a:off x="5791200" y="270162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 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A073DD-803C-9A81-EDB9-4E49C78DAB71}"/>
              </a:ext>
            </a:extLst>
          </p:cNvPr>
          <p:cNvSpPr txBox="1"/>
          <p:nvPr/>
        </p:nvSpPr>
        <p:spPr>
          <a:xfrm>
            <a:off x="0" y="2319799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Unknown </a:t>
            </a:r>
          </a:p>
          <a:p>
            <a:pPr algn="ctr"/>
            <a:r>
              <a:rPr lang="en-US" dirty="0"/>
              <a:t>machine state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D31438-16F4-3885-F861-0156576C049D}"/>
              </a:ext>
            </a:extLst>
          </p:cNvPr>
          <p:cNvSpPr txBox="1"/>
          <p:nvPr/>
        </p:nvSpPr>
        <p:spPr>
          <a:xfrm>
            <a:off x="5146964" y="3429000"/>
            <a:ext cx="3962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C0007"/>
                </a:solidFill>
                <a:effectLst/>
                <a:latin typeface="Helvetica Neue" panose="02000503000000020004" pitchFamily="2" charset="0"/>
              </a:rPr>
              <a:t> Red</a:t>
            </a: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stars = consistent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black</a:t>
            </a: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stars = inconsistent</a:t>
            </a:r>
          </a:p>
          <a:p>
            <a:endParaRPr lang="en-US" dirty="0">
              <a:solidFill>
                <a:srgbClr val="4C4C4C"/>
              </a:solidFill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More </a:t>
            </a:r>
            <a:r>
              <a:rPr lang="en-US" b="1" dirty="0">
                <a:solidFill>
                  <a:srgbClr val="FC0007"/>
                </a:solidFill>
                <a:effectLst/>
                <a:latin typeface="Helvetica Neue" panose="02000503000000020004" pitchFamily="2" charset="0"/>
              </a:rPr>
              <a:t>red</a:t>
            </a: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= higher recall; </a:t>
            </a:r>
          </a:p>
          <a:p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less </a:t>
            </a:r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black</a:t>
            </a: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= higher precision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20E61-EB99-E14D-4D8B-7FC3DDC4C494}"/>
              </a:ext>
            </a:extLst>
          </p:cNvPr>
          <p:cNvSpPr txBox="1"/>
          <p:nvPr/>
        </p:nvSpPr>
        <p:spPr>
          <a:xfrm>
            <a:off x="5120475" y="5248501"/>
            <a:ext cx="385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 rate = product of black star rates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79EB2-F380-B403-31E2-82F8350B1893}"/>
              </a:ext>
            </a:extLst>
          </p:cNvPr>
          <p:cNvSpPr txBox="1"/>
          <p:nvPr/>
        </p:nvSpPr>
        <p:spPr>
          <a:xfrm>
            <a:off x="5121774" y="5535957"/>
            <a:ext cx="345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 rate = red star rate – FP 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238525-0637-7966-6C6E-3A43761239C1}"/>
              </a:ext>
            </a:extLst>
          </p:cNvPr>
          <p:cNvCxnSpPr>
            <a:cxnSpLocks/>
          </p:cNvCxnSpPr>
          <p:nvPr/>
        </p:nvCxnSpPr>
        <p:spPr>
          <a:xfrm>
            <a:off x="3566326" y="2312952"/>
            <a:ext cx="467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F86B95-C43F-571B-5905-7868DBA119E2}"/>
              </a:ext>
            </a:extLst>
          </p:cNvPr>
          <p:cNvCxnSpPr>
            <a:cxnSpLocks/>
          </p:cNvCxnSpPr>
          <p:nvPr/>
        </p:nvCxnSpPr>
        <p:spPr>
          <a:xfrm>
            <a:off x="5353876" y="2886292"/>
            <a:ext cx="467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27C57B-D0FC-F32A-B473-1BD8EE895167}"/>
              </a:ext>
            </a:extLst>
          </p:cNvPr>
          <p:cNvCxnSpPr>
            <a:cxnSpLocks/>
          </p:cNvCxnSpPr>
          <p:nvPr/>
        </p:nvCxnSpPr>
        <p:spPr>
          <a:xfrm>
            <a:off x="5353876" y="2302183"/>
            <a:ext cx="467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E3E2298-4A0E-5E53-EED0-E5AEEF3497C5}"/>
              </a:ext>
            </a:extLst>
          </p:cNvPr>
          <p:cNvSpPr txBox="1"/>
          <p:nvPr/>
        </p:nvSpPr>
        <p:spPr>
          <a:xfrm>
            <a:off x="5791200" y="210396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BFC753-6EF7-3B50-7EC5-4DFC80EFD9D0}"/>
              </a:ext>
            </a:extLst>
          </p:cNvPr>
          <p:cNvSpPr txBox="1"/>
          <p:nvPr/>
        </p:nvSpPr>
        <p:spPr>
          <a:xfrm>
            <a:off x="7699176" y="2124670"/>
            <a:ext cx="159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Self-Consistency</a:t>
            </a:r>
          </a:p>
          <a:p>
            <a:pPr algn="ctr"/>
            <a:r>
              <a:rPr lang="en-US" dirty="0"/>
              <a:t>metric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D12DF4-B3F8-473D-C32C-AD87DA1711A6}"/>
              </a:ext>
            </a:extLst>
          </p:cNvPr>
          <p:cNvSpPr txBox="1"/>
          <p:nvPr/>
        </p:nvSpPr>
        <p:spPr>
          <a:xfrm>
            <a:off x="5125180" y="5953828"/>
            <a:ext cx="350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 Unsupervised precision/recall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1F715-8F32-0BEC-681C-65AEA91E76C1}"/>
              </a:ext>
            </a:extLst>
          </p:cNvPr>
          <p:cNvSpPr txBox="1"/>
          <p:nvPr/>
        </p:nvSpPr>
        <p:spPr>
          <a:xfrm>
            <a:off x="3718607" y="3870773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Threshold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BA5EFF-40C0-9D5E-F7A9-6DAC70B0C38D}"/>
              </a:ext>
            </a:extLst>
          </p:cNvPr>
          <p:cNvSpPr txBox="1"/>
          <p:nvPr/>
        </p:nvSpPr>
        <p:spPr>
          <a:xfrm>
            <a:off x="0" y="6573003"/>
            <a:ext cx="281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R. Humble et al., MLST (2024)</a:t>
            </a:r>
          </a:p>
        </p:txBody>
      </p:sp>
    </p:spTree>
    <p:extLst>
      <p:ext uri="{BB962C8B-B14F-4D97-AF65-F5344CB8AC3E}">
        <p14:creationId xmlns:p14="http://schemas.microsoft.com/office/powerpoint/2010/main" val="339726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Coincident Anomaly Detection (</a:t>
            </a:r>
            <a:r>
              <a:rPr lang="en-US" dirty="0" err="1"/>
              <a:t>CoAD</a:t>
            </a:r>
            <a:r>
              <a:rPr lang="en-US" dirty="0"/>
              <a:t>)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9</a:t>
            </a:fld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304800" y="1447800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two algorithms making predictions on two streams of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54B27-9F22-DDD9-4C05-E270231F4AF4}"/>
              </a:ext>
            </a:extLst>
          </p:cNvPr>
          <p:cNvSpPr txBox="1"/>
          <p:nvPr/>
        </p:nvSpPr>
        <p:spPr>
          <a:xfrm>
            <a:off x="304800" y="2007587"/>
            <a:ext cx="707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estimate </a:t>
            </a:r>
            <a:r>
              <a:rPr lang="en-US" b="1" dirty="0"/>
              <a:t>unlabeled</a:t>
            </a:r>
            <a:r>
              <a:rPr lang="en-US" dirty="0"/>
              <a:t> version of recall/precision from coincidence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8E026-5078-DB71-574D-C8CF25CF8680}"/>
              </a:ext>
            </a:extLst>
          </p:cNvPr>
          <p:cNvSpPr txBox="1"/>
          <p:nvPr/>
        </p:nvSpPr>
        <p:spPr>
          <a:xfrm>
            <a:off x="304800" y="2526268"/>
            <a:ext cx="648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Estimates can be </a:t>
            </a:r>
            <a:r>
              <a:rPr lang="en-US" b="1" dirty="0"/>
              <a:t>differentiable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can train neural networks!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5D3C7-E666-3069-D28A-DD00D8B5DADA}"/>
              </a:ext>
            </a:extLst>
          </p:cNvPr>
          <p:cNvSpPr txBox="1"/>
          <p:nvPr/>
        </p:nvSpPr>
        <p:spPr>
          <a:xfrm>
            <a:off x="3001050" y="2815891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i.e. a loss function, not just a metric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BF5F0D9-D960-1B5F-9EE3-EA534202F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10200"/>
            <a:ext cx="1981200" cy="469900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DB0593D1-2528-507C-F747-FB43C7F74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40" y="5254809"/>
            <a:ext cx="2590800" cy="723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B0EE6E-C6AF-3096-7063-7DF4E76E6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54536"/>
            <a:ext cx="6406142" cy="7850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2BFF7B-2BAF-2921-2DC9-0D39F0FE5B2C}"/>
              </a:ext>
            </a:extLst>
          </p:cNvPr>
          <p:cNvSpPr txBox="1"/>
          <p:nvPr/>
        </p:nvSpPr>
        <p:spPr>
          <a:xfrm>
            <a:off x="451822" y="3429000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Formally the loss function is defined for NN outputs </a:t>
            </a:r>
            <a:r>
              <a:rPr lang="en-US" i="1" dirty="0"/>
              <a:t>             </a:t>
            </a:r>
            <a:r>
              <a:rPr lang="en-US" dirty="0"/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092BF-2F9C-7C7F-25DB-33E640AC5049}"/>
              </a:ext>
            </a:extLst>
          </p:cNvPr>
          <p:cNvGrpSpPr/>
          <p:nvPr/>
        </p:nvGrpSpPr>
        <p:grpSpPr>
          <a:xfrm>
            <a:off x="2393774" y="6159469"/>
            <a:ext cx="2559226" cy="338554"/>
            <a:chOff x="2393774" y="6159469"/>
            <a:chExt cx="2559226" cy="3385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68C291-5F77-64A0-23D1-E5339A721D83}"/>
                </a:ext>
              </a:extLst>
            </p:cNvPr>
            <p:cNvSpPr txBox="1"/>
            <p:nvPr/>
          </p:nvSpPr>
          <p:spPr>
            <a:xfrm>
              <a:off x="2496878" y="6159469"/>
              <a:ext cx="2456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: Estimated anomaly rate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F33169E-685A-F171-1C41-9DAE36FD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3774" y="6269272"/>
              <a:ext cx="187159" cy="14972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695628-8039-E5B6-24E4-04ECD0A16E51}"/>
              </a:ext>
            </a:extLst>
          </p:cNvPr>
          <p:cNvGrpSpPr/>
          <p:nvPr/>
        </p:nvGrpSpPr>
        <p:grpSpPr>
          <a:xfrm>
            <a:off x="5236289" y="6172200"/>
            <a:ext cx="3755311" cy="369856"/>
            <a:chOff x="5236289" y="6172200"/>
            <a:chExt cx="3755311" cy="3698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4A4A0E-5687-3395-92AD-8574A29EF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6289" y="6237255"/>
              <a:ext cx="181811" cy="3048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D88DB0-D02A-1A54-3F8C-D9891B825D2C}"/>
                </a:ext>
              </a:extLst>
            </p:cNvPr>
            <p:cNvSpPr txBox="1"/>
            <p:nvPr/>
          </p:nvSpPr>
          <p:spPr>
            <a:xfrm>
              <a:off x="5330533" y="6172200"/>
              <a:ext cx="3661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: Weighting factor (recall vs. precision)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F482F5-1B27-0DB8-B0F1-92C92E01E2DB}"/>
              </a:ext>
            </a:extLst>
          </p:cNvPr>
          <p:cNvSpPr txBox="1"/>
          <p:nvPr/>
        </p:nvSpPr>
        <p:spPr>
          <a:xfrm>
            <a:off x="2218220" y="5438158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red star rate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726A9D-E7F0-A9B9-A43E-DAD324069CCC}"/>
              </a:ext>
            </a:extLst>
          </p:cNvPr>
          <p:cNvSpPr txBox="1"/>
          <p:nvPr/>
        </p:nvSpPr>
        <p:spPr>
          <a:xfrm>
            <a:off x="6979569" y="5403850"/>
            <a:ext cx="19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estimated FP rate</a:t>
            </a:r>
          </a:p>
        </p:txBody>
      </p:sp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28A556E1-9043-9918-E34E-EE2A65B83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76949"/>
            <a:ext cx="1612900" cy="571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F6CC421-9E8F-684C-89F5-21F639690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800" y="3429000"/>
            <a:ext cx="787400" cy="330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50E7D1-773F-BAAE-AC53-A3ACABB1D602}"/>
              </a:ext>
            </a:extLst>
          </p:cNvPr>
          <p:cNvSpPr txBox="1"/>
          <p:nvPr/>
        </p:nvSpPr>
        <p:spPr>
          <a:xfrm>
            <a:off x="0" y="6573003"/>
            <a:ext cx="281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R. Humble et al., MLST (2024)</a:t>
            </a:r>
          </a:p>
        </p:txBody>
      </p:sp>
    </p:spTree>
    <p:extLst>
      <p:ext uri="{BB962C8B-B14F-4D97-AF65-F5344CB8AC3E}">
        <p14:creationId xmlns:p14="http://schemas.microsoft.com/office/powerpoint/2010/main" val="226083851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EC86DF8B4B1478E631376EBAE4F83" ma:contentTypeVersion="0" ma:contentTypeDescription="Create a new document." ma:contentTypeScope="" ma:versionID="4df6a44078c25dad800c41a1a36a713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5dc24512384f7b2521230f395eec81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Speaker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ED92D3-BD80-42A4-90EC-9F6B32217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11188AB-5CE3-4766-8DDF-7F661956509C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BD912D1-57FF-4493-87CA-2E48D45FEB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SLAC-ppt-template-orange-July26</Template>
  <TotalTime>287702</TotalTime>
  <Words>890</Words>
  <Application>Microsoft Macintosh PowerPoint</Application>
  <PresentationFormat>On-screen Show (4:3)</PresentationFormat>
  <Paragraphs>173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 Neue</vt:lpstr>
      <vt:lpstr>Slack-Lato</vt:lpstr>
      <vt:lpstr>Wingdings</vt:lpstr>
      <vt:lpstr>Blank</vt:lpstr>
      <vt:lpstr>15_Office Theme</vt:lpstr>
      <vt:lpstr>PowerPoint Presentation</vt:lpstr>
      <vt:lpstr>PowerPoint Presentation</vt:lpstr>
      <vt:lpstr>PowerPoint Presentation</vt:lpstr>
      <vt:lpstr>Motivation</vt:lpstr>
      <vt:lpstr>Anomaly Detection: RF Station Faults</vt:lpstr>
      <vt:lpstr>Anomaly Detection: RF Station Faults</vt:lpstr>
      <vt:lpstr>Anomaly Detection: RF Station Faults</vt:lpstr>
      <vt:lpstr>Coincident Anomaly Detection (CoAD)</vt:lpstr>
      <vt:lpstr>Coincident Anomaly Detection (CoAD)</vt:lpstr>
      <vt:lpstr>CoAD for RF Station Faults</vt:lpstr>
      <vt:lpstr>CoAD for RF Station Faults</vt:lpstr>
      <vt:lpstr>CoAD for RF Station Faults</vt:lpstr>
      <vt:lpstr>CoAD for RF Station Faults</vt:lpstr>
      <vt:lpstr>Other applications of CoAD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Z. Huang</dc:title>
  <dc:creator>Paul Montanez</dc:creator>
  <cp:lastModifiedBy>Ratner, Daniel Fried</cp:lastModifiedBy>
  <cp:revision>1055</cp:revision>
  <dcterms:created xsi:type="dcterms:W3CDTF">2014-09-30T17:57:27Z</dcterms:created>
  <dcterms:modified xsi:type="dcterms:W3CDTF">2025-06-16T04:50:38Z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0x010100D20EC86DF8B4B1478E631376EBAE4F83</vt:lpwstr>
  </property>
</Properties>
</file>