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arxiv.org/abs/2301.18401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17.png"/><Relationship Id="rId10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40.png"/><Relationship Id="rId7" Type="http://schemas.openxmlformats.org/officeDocument/2006/relationships/image" Target="../media/image39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hyperlink" Target="https://arxiv.org/abs/1904.07265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4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xiv.org/abs/2305.07698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arxiv.org/abs/2401.07902" TargetMode="External"/><Relationship Id="rId6" Type="http://schemas.openxmlformats.org/officeDocument/2006/relationships/hyperlink" Target="https://arxiv.org/abs/2105.12136" TargetMode="External"/><Relationship Id="rId7" Type="http://schemas.openxmlformats.org/officeDocument/2006/relationships/hyperlink" Target="https://arxiv.org/abs/2403.07266" TargetMode="External"/><Relationship Id="rId8" Type="http://schemas.openxmlformats.org/officeDocument/2006/relationships/hyperlink" Target="https://arxiv.org/abs/2401.02901" TargetMode="External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hyperlink" Target="https://arxiv.org/abs/2301.18401" TargetMode="External"/><Relationship Id="rId1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18.png"/><Relationship Id="rId10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arged NSI in short baseline experiments"/>
          <p:cNvSpPr txBox="1"/>
          <p:nvPr/>
        </p:nvSpPr>
        <p:spPr>
          <a:xfrm>
            <a:off x="3100461" y="1725004"/>
            <a:ext cx="5294512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Charged NSI in short baseline experiments</a:t>
            </a:r>
          </a:p>
        </p:txBody>
      </p:sp>
      <p:sp>
        <p:nvSpPr>
          <p:cNvPr id="120" name="Orlando L. G. Peres…"/>
          <p:cNvSpPr txBox="1"/>
          <p:nvPr/>
        </p:nvSpPr>
        <p:spPr>
          <a:xfrm>
            <a:off x="4668266" y="4366870"/>
            <a:ext cx="347776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Orlando L. G. Peres</a:t>
            </a:r>
          </a:p>
          <a:p>
            <a:pPr/>
            <a:r>
              <a:t>University of Campinas</a:t>
            </a:r>
          </a:p>
        </p:txBody>
      </p:sp>
      <p:pic>
        <p:nvPicPr>
          <p:cNvPr id="121" name="unicamp-logo-red.pdf" descr="unicamp-logo-r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7268" y="77280"/>
            <a:ext cx="3027274" cy="302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gefan-newlogo.png" descr="gefan-new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8293" y="415685"/>
            <a:ext cx="4007005" cy="114460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2nd Short-Baseline Experiment-Theory Workshop  April 2-5/24"/>
          <p:cNvSpPr txBox="1"/>
          <p:nvPr/>
        </p:nvSpPr>
        <p:spPr>
          <a:xfrm>
            <a:off x="4579481" y="6841650"/>
            <a:ext cx="4994989" cy="2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2nd Short-Baseline Experiment-Theory Workshop  April 2-5/24</a:t>
            </a:r>
          </a:p>
        </p:txBody>
      </p:sp>
      <p:sp>
        <p:nvSpPr>
          <p:cNvPr id="124" name="Cherchiglia, Pasquini, OLGP, Rodrigues, Rossi arxiv:2310.18401"/>
          <p:cNvSpPr txBox="1"/>
          <p:nvPr/>
        </p:nvSpPr>
        <p:spPr>
          <a:xfrm>
            <a:off x="321373" y="8773770"/>
            <a:ext cx="5422876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/>
            </a:pPr>
            <a:r>
              <a:t>Cherchiglia, Pasquini, OLGP, Rodrigues, Rossi </a:t>
            </a:r>
            <a:r>
              <a:rPr b="0" u="sng">
                <a:solidFill>
                  <a:srgbClr val="0433FF"/>
                </a:solidFill>
                <a:hlinkClick r:id="rId4" invalidUrl="" action="" tgtFrame="" tooltip="" history="1" highlightClick="0" endSnd="0"/>
              </a:rPr>
              <a:t>arxiv:2310.18401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^+_to_mu^+_+_n.pdf" descr="pi^+_to_mu^+_+_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464" y="2180110"/>
            <a:ext cx="1737292" cy="32574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harged NSI"/>
          <p:cNvSpPr txBox="1"/>
          <p:nvPr/>
        </p:nvSpPr>
        <p:spPr>
          <a:xfrm>
            <a:off x="2870075" y="107812"/>
            <a:ext cx="1737292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Charged NSI</a:t>
            </a:r>
          </a:p>
        </p:txBody>
      </p:sp>
      <p:sp>
        <p:nvSpPr>
          <p:cNvPr id="256" name="Rectangle"/>
          <p:cNvSpPr/>
          <p:nvPr/>
        </p:nvSpPr>
        <p:spPr>
          <a:xfrm>
            <a:off x="2642449" y="669678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Rectangle"/>
          <p:cNvSpPr/>
          <p:nvPr/>
        </p:nvSpPr>
        <p:spPr>
          <a:xfrm>
            <a:off x="2556848" y="2017660"/>
            <a:ext cx="1150550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1936" y="2315288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4783" y="887048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Initial state"/>
          <p:cNvSpPr txBox="1"/>
          <p:nvPr/>
        </p:nvSpPr>
        <p:spPr>
          <a:xfrm>
            <a:off x="2359712" y="3551558"/>
            <a:ext cx="17160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state</a:t>
            </a:r>
          </a:p>
        </p:txBody>
      </p:sp>
      <p:sp>
        <p:nvSpPr>
          <p:cNvPr id="261" name="Rectangle"/>
          <p:cNvSpPr/>
          <p:nvPr/>
        </p:nvSpPr>
        <p:spPr>
          <a:xfrm>
            <a:off x="7395112" y="4503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7037" y="66770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"/>
          <p:cNvSpPr/>
          <p:nvPr/>
        </p:nvSpPr>
        <p:spPr>
          <a:xfrm>
            <a:off x="7347787" y="2448652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1637" y="1651952"/>
            <a:ext cx="3175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ectangle"/>
          <p:cNvSpPr/>
          <p:nvPr/>
        </p:nvSpPr>
        <p:spPr>
          <a:xfrm>
            <a:off x="7395112" y="14536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4337" y="2666022"/>
            <a:ext cx="2921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ine"/>
          <p:cNvSpPr/>
          <p:nvPr/>
        </p:nvSpPr>
        <p:spPr>
          <a:xfrm flipV="1">
            <a:off x="3725399" y="709947"/>
            <a:ext cx="3644087" cy="17420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Line"/>
          <p:cNvSpPr/>
          <p:nvPr/>
        </p:nvSpPr>
        <p:spPr>
          <a:xfrm flipV="1">
            <a:off x="3753309" y="991583"/>
            <a:ext cx="3637854" cy="197833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Rectangle"/>
          <p:cNvSpPr/>
          <p:nvPr/>
        </p:nvSpPr>
        <p:spPr>
          <a:xfrm>
            <a:off x="2556848" y="2705346"/>
            <a:ext cx="1150550" cy="43566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47336" y="2815225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"/>
          <p:cNvSpPr/>
          <p:nvPr/>
        </p:nvSpPr>
        <p:spPr>
          <a:xfrm>
            <a:off x="238685" y="2661485"/>
            <a:ext cx="1992850" cy="73000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2" name="Survival amplitude"/>
          <p:cNvSpPr txBox="1"/>
          <p:nvPr/>
        </p:nvSpPr>
        <p:spPr>
          <a:xfrm rot="19860000">
            <a:off x="4140458" y="1830739"/>
            <a:ext cx="3439987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rgbClr val="FF2600"/>
                </a:solidFill>
              </a:defRPr>
            </a:lvl1pPr>
          </a:lstStyle>
          <a:p>
            <a:pPr/>
            <a:r>
              <a:t>Survival amplitude</a:t>
            </a:r>
          </a:p>
        </p:txBody>
      </p:sp>
      <p:sp>
        <p:nvSpPr>
          <p:cNvPr id="273" name="\"/>
          <p:cNvSpPr txBox="1"/>
          <p:nvPr/>
        </p:nvSpPr>
        <p:spPr>
          <a:xfrm>
            <a:off x="3942950" y="4380598"/>
            <a:ext cx="203823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\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2613" y="2885345"/>
            <a:ext cx="1584994" cy="28228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Conversion amplitude"/>
          <p:cNvSpPr txBox="1"/>
          <p:nvPr/>
        </p:nvSpPr>
        <p:spPr>
          <a:xfrm rot="20100000">
            <a:off x="3636954" y="1203432"/>
            <a:ext cx="343998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/>
            <a:r>
              <a:t>Conversion amplitude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872" y="6484748"/>
            <a:ext cx="6032501" cy="70307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Final state"/>
          <p:cNvSpPr txBox="1"/>
          <p:nvPr/>
        </p:nvSpPr>
        <p:spPr>
          <a:xfrm>
            <a:off x="7017361" y="3479456"/>
            <a:ext cx="16209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Final state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445" y="5345276"/>
            <a:ext cx="3467101" cy="70307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CP violation from PMNS mixing matrix"/>
          <p:cNvSpPr txBox="1"/>
          <p:nvPr/>
        </p:nvSpPr>
        <p:spPr>
          <a:xfrm>
            <a:off x="4259294" y="5345276"/>
            <a:ext cx="608293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CP violation from PMNS mixing matrix</a:t>
            </a:r>
          </a:p>
        </p:txBody>
      </p:sp>
      <p:sp>
        <p:nvSpPr>
          <p:cNvPr id="285" name="Connection Line"/>
          <p:cNvSpPr/>
          <p:nvPr/>
        </p:nvSpPr>
        <p:spPr>
          <a:xfrm>
            <a:off x="2983441" y="4757623"/>
            <a:ext cx="4527570" cy="57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4" fill="norm" stroke="1" extrusionOk="0">
                <a:moveTo>
                  <a:pt x="0" y="16214"/>
                </a:moveTo>
                <a:cubicBezTo>
                  <a:pt x="7151" y="-4777"/>
                  <a:pt x="14351" y="-5386"/>
                  <a:pt x="21600" y="14387"/>
                </a:cubicBezTo>
              </a:path>
            </a:pathLst>
          </a:custGeom>
          <a:ln w="25400">
            <a:solidFill>
              <a:srgbClr val="0433FF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81" name="CP violation from"/>
          <p:cNvSpPr txBox="1"/>
          <p:nvPr/>
        </p:nvSpPr>
        <p:spPr>
          <a:xfrm>
            <a:off x="6324372" y="6591307"/>
            <a:ext cx="2364684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/>
            </a:lvl1pPr>
          </a:lstStyle>
          <a:p>
            <a:pPr/>
            <a:r>
              <a:t>CP violation from 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12655" y="6662548"/>
            <a:ext cx="558801" cy="347473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phase (“Wolfenstein like”)"/>
          <p:cNvSpPr txBox="1"/>
          <p:nvPr/>
        </p:nvSpPr>
        <p:spPr>
          <a:xfrm>
            <a:off x="9295054" y="6585142"/>
            <a:ext cx="352214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phase (“Wolfenstein like”)</a:t>
            </a:r>
          </a:p>
        </p:txBody>
      </p:sp>
      <p:sp>
        <p:nvSpPr>
          <p:cNvPr id="286" name="Connection Line"/>
          <p:cNvSpPr/>
          <p:nvPr/>
        </p:nvSpPr>
        <p:spPr>
          <a:xfrm>
            <a:off x="4289994" y="6061048"/>
            <a:ext cx="4977917" cy="643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19" fill="norm" stroke="1" extrusionOk="0">
                <a:moveTo>
                  <a:pt x="0" y="16319"/>
                </a:moveTo>
                <a:cubicBezTo>
                  <a:pt x="7074" y="-3579"/>
                  <a:pt x="14274" y="-5281"/>
                  <a:pt x="21600" y="11214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s an example of charged NSI application for real  data"/>
          <p:cNvSpPr txBox="1"/>
          <p:nvPr/>
        </p:nvSpPr>
        <p:spPr>
          <a:xfrm>
            <a:off x="380542" y="273501"/>
            <a:ext cx="81924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 an example of </a:t>
            </a:r>
            <a:r>
              <a:rPr>
                <a:solidFill>
                  <a:srgbClr val="FF2600"/>
                </a:solidFill>
              </a:rPr>
              <a:t>charged NSI</a:t>
            </a:r>
            <a:r>
              <a:t> application for real  data 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561" y="1083563"/>
            <a:ext cx="381001" cy="28397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appearance data (NOVA and T2K)"/>
          <p:cNvSpPr txBox="1"/>
          <p:nvPr/>
        </p:nvSpPr>
        <p:spPr>
          <a:xfrm>
            <a:off x="1193596" y="906120"/>
            <a:ext cx="49661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appearance data (NOVA and T2K)</a:t>
            </a:r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172" y="2344548"/>
            <a:ext cx="6032501" cy="70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3399" y="2049561"/>
            <a:ext cx="1270001" cy="347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 Shot 2024-04-03 at 19.04.24.png" descr="Screen Shot 2024-04-03 at 19.04.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92830" y="2613336"/>
            <a:ext cx="3289301" cy="518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s an example of charged NSI application for real  data"/>
          <p:cNvSpPr txBox="1"/>
          <p:nvPr/>
        </p:nvSpPr>
        <p:spPr>
          <a:xfrm>
            <a:off x="380542" y="273501"/>
            <a:ext cx="81924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 an example of </a:t>
            </a:r>
            <a:r>
              <a:rPr>
                <a:solidFill>
                  <a:srgbClr val="FF2600"/>
                </a:solidFill>
              </a:rPr>
              <a:t>charged NSI</a:t>
            </a:r>
            <a:r>
              <a:t> application for real  data </a:t>
            </a:r>
          </a:p>
        </p:txBody>
      </p:sp>
      <p:sp>
        <p:nvSpPr>
          <p:cNvPr id="296" name="appearance data"/>
          <p:cNvSpPr txBox="1"/>
          <p:nvPr/>
        </p:nvSpPr>
        <p:spPr>
          <a:xfrm>
            <a:off x="1099261" y="995020"/>
            <a:ext cx="25639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appearance data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561" y="1083564"/>
            <a:ext cx="381001" cy="283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428" y="1970539"/>
            <a:ext cx="5799151" cy="446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Screen Shot 2024-04-03 at 19.04.24.png" descr="Screen Shot 2024-04-03 at 19.04.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2630" y="1610036"/>
            <a:ext cx="3289301" cy="518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39699" y="919261"/>
            <a:ext cx="1270001" cy="347473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GLOBES to simulate the electron/muon neutrino (anti-neutrino)."/>
          <p:cNvSpPr txBox="1"/>
          <p:nvPr/>
        </p:nvSpPr>
        <p:spPr>
          <a:xfrm>
            <a:off x="9728" y="7134938"/>
            <a:ext cx="8578444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942193"/>
                </a:solidFill>
              </a:defRPr>
            </a:lvl1pPr>
          </a:lstStyle>
          <a:p>
            <a:pPr/>
            <a:r>
              <a:t>GLOBES to simulate the electron/muon neutrino (anti-neutrino).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865" y="8578849"/>
            <a:ext cx="8982580" cy="48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0499" y="7825155"/>
            <a:ext cx="5092701" cy="49987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Priors:"/>
          <p:cNvSpPr txBox="1"/>
          <p:nvPr/>
        </p:nvSpPr>
        <p:spPr>
          <a:xfrm>
            <a:off x="120040" y="7914636"/>
            <a:ext cx="106802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Priors: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nsion between T2K and NOVA (?!)"/>
          <p:cNvSpPr txBox="1"/>
          <p:nvPr/>
        </p:nvSpPr>
        <p:spPr>
          <a:xfrm>
            <a:off x="274980" y="563220"/>
            <a:ext cx="53047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Tension between T2K and NOVA (?!)</a:t>
            </a:r>
          </a:p>
        </p:txBody>
      </p:sp>
      <p:pic>
        <p:nvPicPr>
          <p:cNvPr id="307" name="Screen Shot 2024-04-03 at 21.10.14.png" descr="Screen Shot 2024-04-03 at 21.10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675" y="1390335"/>
            <a:ext cx="3187701" cy="4152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2K and NOVA results"/>
          <p:cNvSpPr txBox="1"/>
          <p:nvPr/>
        </p:nvSpPr>
        <p:spPr>
          <a:xfrm>
            <a:off x="709523" y="5909292"/>
            <a:ext cx="331805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T2K and NOVA results</a:t>
            </a:r>
          </a:p>
        </p:txBody>
      </p:sp>
      <p:pic>
        <p:nvPicPr>
          <p:cNvPr id="309" name="Screen Shot 2024-04-03 at 21.17.27.png" descr="Screen Shot 2024-04-03 at 21.17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2052" y="1098306"/>
            <a:ext cx="4437209" cy="441946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Our results for T2K and NOVA data"/>
          <p:cNvSpPr txBox="1"/>
          <p:nvPr/>
        </p:nvSpPr>
        <p:spPr>
          <a:xfrm>
            <a:off x="4894732" y="5794992"/>
            <a:ext cx="51584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Our results for T2K and NOVA data</a:t>
            </a:r>
          </a:p>
        </p:txBody>
      </p:sp>
      <p:sp>
        <p:nvSpPr>
          <p:cNvPr id="311" name="What happen when we switch on the charged NSI?"/>
          <p:cNvSpPr txBox="1"/>
          <p:nvPr/>
        </p:nvSpPr>
        <p:spPr>
          <a:xfrm>
            <a:off x="359714" y="7103720"/>
            <a:ext cx="75736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What happen when we switch on the charged NSI?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harged NSI  X  Standard oscillation"/>
          <p:cNvSpPr txBox="1"/>
          <p:nvPr/>
        </p:nvSpPr>
        <p:spPr>
          <a:xfrm>
            <a:off x="969670" y="653410"/>
            <a:ext cx="538856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Charged NSI  X  Standard oscillation</a:t>
            </a:r>
          </a:p>
        </p:txBody>
      </p:sp>
      <p:pic>
        <p:nvPicPr>
          <p:cNvPr id="314" name="Screen Shot 2024-04-03 at 21.17.27.png" descr="Screen Shot 2024-04-03 at 21.17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752" y="1707906"/>
            <a:ext cx="4437209" cy="441946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tandard Oscillation"/>
          <p:cNvSpPr txBox="1"/>
          <p:nvPr/>
        </p:nvSpPr>
        <p:spPr>
          <a:xfrm>
            <a:off x="2563571" y="6530302"/>
            <a:ext cx="220075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2600"/>
                </a:solidFill>
              </a:defRPr>
            </a:lvl1pPr>
          </a:lstStyle>
          <a:p>
            <a:pPr/>
            <a:r>
              <a:t>Standard Oscillation</a:t>
            </a:r>
          </a:p>
        </p:txBody>
      </p:sp>
      <p:pic>
        <p:nvPicPr>
          <p:cNvPr id="316" name="Screen Shot 2024-04-03 at 21.24.30.png" descr="Screen Shot 2024-04-03 at 21.24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7111" y="1449372"/>
            <a:ext cx="4437209" cy="4525249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Charged NSI"/>
          <p:cNvSpPr txBox="1"/>
          <p:nvPr/>
        </p:nvSpPr>
        <p:spPr>
          <a:xfrm>
            <a:off x="7045477" y="6530302"/>
            <a:ext cx="1415746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2600"/>
                </a:solidFill>
              </a:defRPr>
            </a:lvl1pPr>
          </a:lstStyle>
          <a:p>
            <a:pPr/>
            <a:r>
              <a:t>Charged NSI</a:t>
            </a:r>
          </a:p>
        </p:txBody>
      </p:sp>
      <p:pic>
        <p:nvPicPr>
          <p:cNvPr id="318" name="Screen Shot 2024-04-03 at 21.36.52.png" descr="Screen Shot 2024-04-03 at 21.36.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599" y="7535027"/>
            <a:ext cx="10096501" cy="172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"/>
          <p:cNvSpPr/>
          <p:nvPr/>
        </p:nvSpPr>
        <p:spPr>
          <a:xfrm>
            <a:off x="5350327" y="8499699"/>
            <a:ext cx="3120838" cy="693886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0" name="Rectangle"/>
          <p:cNvSpPr/>
          <p:nvPr/>
        </p:nvSpPr>
        <p:spPr>
          <a:xfrm>
            <a:off x="5089389" y="7764870"/>
            <a:ext cx="1738535" cy="693886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24571" y="7464084"/>
            <a:ext cx="1295401" cy="48463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First terms of the probability,"/>
          <p:cNvSpPr txBox="1"/>
          <p:nvPr/>
        </p:nvSpPr>
        <p:spPr>
          <a:xfrm>
            <a:off x="308152" y="6983154"/>
            <a:ext cx="43747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terms of the probability, </a:t>
            </a:r>
          </a:p>
        </p:txBody>
      </p:sp>
      <p:sp>
        <p:nvSpPr>
          <p:cNvPr id="323" name="Standard oscillation CP violating factor"/>
          <p:cNvSpPr txBox="1"/>
          <p:nvPr/>
        </p:nvSpPr>
        <p:spPr>
          <a:xfrm>
            <a:off x="4814960" y="7227763"/>
            <a:ext cx="4191572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0433FF"/>
                </a:solidFill>
              </a:defRPr>
            </a:lvl1pPr>
          </a:lstStyle>
          <a:p>
            <a:pPr/>
            <a:r>
              <a:t>Standard oscillation CP violating factor </a:t>
            </a:r>
          </a:p>
        </p:txBody>
      </p:sp>
      <p:sp>
        <p:nvSpPr>
          <p:cNvPr id="324" name="Charged NSI  oscillation CP violating factor"/>
          <p:cNvSpPr txBox="1"/>
          <p:nvPr/>
        </p:nvSpPr>
        <p:spPr>
          <a:xfrm>
            <a:off x="4467101" y="9353042"/>
            <a:ext cx="455709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0433FF"/>
                </a:solidFill>
              </a:defRPr>
            </a:lvl1pPr>
          </a:lstStyle>
          <a:p>
            <a:pPr/>
            <a:r>
              <a:t>Charged NSI  oscillation CP violating factor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harged NSI CP violation"/>
          <p:cNvSpPr txBox="1"/>
          <p:nvPr/>
        </p:nvSpPr>
        <p:spPr>
          <a:xfrm>
            <a:off x="1773885" y="653410"/>
            <a:ext cx="378013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1751"/>
                </a:solidFill>
              </a:defRPr>
            </a:lvl1pPr>
          </a:lstStyle>
          <a:p>
            <a:pPr/>
            <a:r>
              <a:t>Charged NSI CP violation</a:t>
            </a:r>
          </a:p>
        </p:txBody>
      </p:sp>
      <p:sp>
        <p:nvSpPr>
          <p:cNvPr id="327" name="Standard Oscillation"/>
          <p:cNvSpPr txBox="1"/>
          <p:nvPr/>
        </p:nvSpPr>
        <p:spPr>
          <a:xfrm>
            <a:off x="2563571" y="6530302"/>
            <a:ext cx="220075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2600"/>
                </a:solidFill>
              </a:defRPr>
            </a:lvl1pPr>
          </a:lstStyle>
          <a:p>
            <a:pPr/>
            <a:r>
              <a:t>Standard Oscillation</a:t>
            </a:r>
          </a:p>
        </p:txBody>
      </p:sp>
      <p:sp>
        <p:nvSpPr>
          <p:cNvPr id="328" name="Charged NSI"/>
          <p:cNvSpPr txBox="1"/>
          <p:nvPr/>
        </p:nvSpPr>
        <p:spPr>
          <a:xfrm>
            <a:off x="7045477" y="6530302"/>
            <a:ext cx="1415746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2600"/>
                </a:solidFill>
              </a:defRPr>
            </a:lvl1pPr>
          </a:lstStyle>
          <a:p>
            <a:pPr/>
            <a:r>
              <a:t>Charged NSI</a:t>
            </a:r>
          </a:p>
        </p:txBody>
      </p:sp>
      <p:pic>
        <p:nvPicPr>
          <p:cNvPr id="329" name="Screen Shot 2024-04-03 at 21.36.52.png" descr="Screen Shot 2024-04-03 at 21.36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99" y="7535027"/>
            <a:ext cx="10096501" cy="172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>
            <a:off x="5350327" y="8499699"/>
            <a:ext cx="3120838" cy="693886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1" name="Rectangle"/>
          <p:cNvSpPr/>
          <p:nvPr/>
        </p:nvSpPr>
        <p:spPr>
          <a:xfrm>
            <a:off x="5089389" y="7764870"/>
            <a:ext cx="1738535" cy="693886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4571" y="7464083"/>
            <a:ext cx="1295401" cy="48463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First terms of the probability,"/>
          <p:cNvSpPr txBox="1"/>
          <p:nvPr/>
        </p:nvSpPr>
        <p:spPr>
          <a:xfrm>
            <a:off x="308152" y="6983154"/>
            <a:ext cx="43747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terms of the probability, </a:t>
            </a:r>
          </a:p>
        </p:txBody>
      </p:sp>
      <p:sp>
        <p:nvSpPr>
          <p:cNvPr id="334" name="Standard oscillation CP violating factor"/>
          <p:cNvSpPr txBox="1"/>
          <p:nvPr/>
        </p:nvSpPr>
        <p:spPr>
          <a:xfrm>
            <a:off x="4814960" y="7227763"/>
            <a:ext cx="4191573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0433FF"/>
                </a:solidFill>
              </a:defRPr>
            </a:lvl1pPr>
          </a:lstStyle>
          <a:p>
            <a:pPr/>
            <a:r>
              <a:t>Standard oscillation CP violating factor </a:t>
            </a:r>
          </a:p>
        </p:txBody>
      </p:sp>
      <p:sp>
        <p:nvSpPr>
          <p:cNvPr id="335" name="Charged NSI  oscillation CP violating factor"/>
          <p:cNvSpPr txBox="1"/>
          <p:nvPr/>
        </p:nvSpPr>
        <p:spPr>
          <a:xfrm>
            <a:off x="4467101" y="9353041"/>
            <a:ext cx="455709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0433FF"/>
                </a:solidFill>
              </a:defRPr>
            </a:lvl1pPr>
          </a:lstStyle>
          <a:p>
            <a:pPr/>
            <a:r>
              <a:t>Charged NSI  oscillation CP violating factor</a:t>
            </a:r>
          </a:p>
        </p:txBody>
      </p:sp>
      <p:pic>
        <p:nvPicPr>
          <p:cNvPr id="336" name="Screen Shot 2024-04-04 at 15.24.30.png" descr="Screen Shot 2024-04-04 at 15.24.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636" y="1765783"/>
            <a:ext cx="4525828" cy="456605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What happened to the  CP phases?"/>
          <p:cNvSpPr txBox="1"/>
          <p:nvPr/>
        </p:nvSpPr>
        <p:spPr>
          <a:xfrm>
            <a:off x="432714" y="1106261"/>
            <a:ext cx="52178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happened to the  CP phases?</a:t>
            </a:r>
          </a:p>
        </p:txBody>
      </p:sp>
      <p:sp>
        <p:nvSpPr>
          <p:cNvPr id="338" name="Line"/>
          <p:cNvSpPr/>
          <p:nvPr/>
        </p:nvSpPr>
        <p:spPr>
          <a:xfrm flipH="1">
            <a:off x="4552949" y="3505199"/>
            <a:ext cx="6825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Standard oscillation limit"/>
          <p:cNvSpPr txBox="1"/>
          <p:nvPr/>
        </p:nvSpPr>
        <p:spPr>
          <a:xfrm>
            <a:off x="5263981" y="3305499"/>
            <a:ext cx="2963330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Standard oscillation limit</a:t>
            </a:r>
          </a:p>
        </p:txBody>
      </p:sp>
      <p:sp>
        <p:nvSpPr>
          <p:cNvPr id="340" name="Line"/>
          <p:cNvSpPr/>
          <p:nvPr/>
        </p:nvSpPr>
        <p:spPr>
          <a:xfrm flipH="1">
            <a:off x="3071043" y="1973621"/>
            <a:ext cx="452079" cy="45207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1" name="Charged NSI case"/>
          <p:cNvSpPr txBox="1"/>
          <p:nvPr/>
        </p:nvSpPr>
        <p:spPr>
          <a:xfrm>
            <a:off x="3610839" y="1629099"/>
            <a:ext cx="2181035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Charged NSI case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359" y="736920"/>
            <a:ext cx="274928" cy="2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appearance"/>
          <p:cNvSpPr txBox="1"/>
          <p:nvPr/>
        </p:nvSpPr>
        <p:spPr>
          <a:xfrm>
            <a:off x="855180" y="545198"/>
            <a:ext cx="1477163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7E79"/>
                </a:solidFill>
              </a:defRPr>
            </a:lvl1pPr>
          </a:lstStyle>
          <a:p>
            <a:pPr/>
            <a:r>
              <a:t>appearance</a:t>
            </a:r>
          </a:p>
        </p:txBody>
      </p:sp>
      <p:sp>
        <p:nvSpPr>
          <p:cNvPr id="345" name="There are different scenarios where"/>
          <p:cNvSpPr txBox="1"/>
          <p:nvPr/>
        </p:nvSpPr>
        <p:spPr>
          <a:xfrm>
            <a:off x="262547" y="1508818"/>
            <a:ext cx="4694606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There are different scenarios where </a:t>
            </a: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4328" y="1591557"/>
            <a:ext cx="324390" cy="25858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appearance can be a signal for BSM"/>
          <p:cNvSpPr txBox="1"/>
          <p:nvPr/>
        </p:nvSpPr>
        <p:spPr>
          <a:xfrm>
            <a:off x="5542212" y="1521149"/>
            <a:ext cx="4341395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appearance can be a signal for BSM </a:t>
            </a:r>
          </a:p>
        </p:txBody>
      </p:sp>
      <p:sp>
        <p:nvSpPr>
          <p:cNvPr id="348" name="Standard Oscillation"/>
          <p:cNvSpPr txBox="1"/>
          <p:nvPr/>
        </p:nvSpPr>
        <p:spPr>
          <a:xfrm>
            <a:off x="330606" y="2083740"/>
            <a:ext cx="305988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Standard Oscillation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686" y="2785779"/>
            <a:ext cx="274928" cy="2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far detector"/>
          <p:cNvSpPr txBox="1"/>
          <p:nvPr/>
        </p:nvSpPr>
        <p:spPr>
          <a:xfrm>
            <a:off x="339032" y="3114757"/>
            <a:ext cx="1468236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far detector</a:t>
            </a:r>
          </a:p>
        </p:txBody>
      </p:sp>
      <p:sp>
        <p:nvSpPr>
          <p:cNvPr id="351" name="appearance"/>
          <p:cNvSpPr txBox="1"/>
          <p:nvPr/>
        </p:nvSpPr>
        <p:spPr>
          <a:xfrm>
            <a:off x="2734780" y="2695657"/>
            <a:ext cx="1477163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appearance</a:t>
            </a:r>
          </a:p>
        </p:txBody>
      </p:sp>
      <p:sp>
        <p:nvSpPr>
          <p:cNvPr id="352" name="near detector"/>
          <p:cNvSpPr txBox="1"/>
          <p:nvPr/>
        </p:nvSpPr>
        <p:spPr>
          <a:xfrm>
            <a:off x="238410" y="3635457"/>
            <a:ext cx="1669480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near detector</a:t>
            </a:r>
          </a:p>
        </p:txBody>
      </p:sp>
      <p:sp>
        <p:nvSpPr>
          <p:cNvPr id="353" name="no"/>
          <p:cNvSpPr txBox="1"/>
          <p:nvPr/>
        </p:nvSpPr>
        <p:spPr>
          <a:xfrm>
            <a:off x="2839110" y="3604628"/>
            <a:ext cx="4812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</a:t>
            </a:r>
          </a:p>
        </p:txBody>
      </p:sp>
      <p:sp>
        <p:nvSpPr>
          <p:cNvPr id="354" name="yes"/>
          <p:cNvSpPr txBox="1"/>
          <p:nvPr/>
        </p:nvSpPr>
        <p:spPr>
          <a:xfrm>
            <a:off x="2774187" y="3083928"/>
            <a:ext cx="6111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  <p:sp>
        <p:nvSpPr>
          <p:cNvPr id="355" name="BSM scenario…"/>
          <p:cNvSpPr txBox="1"/>
          <p:nvPr/>
        </p:nvSpPr>
        <p:spPr>
          <a:xfrm>
            <a:off x="217931" y="4306366"/>
            <a:ext cx="5091990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941751"/>
                </a:solidFill>
              </a:defRPr>
            </a:pPr>
            <a:r>
              <a:t>BSM scenario</a:t>
            </a:r>
          </a:p>
          <a:p>
            <a:pPr algn="l">
              <a:defRPr>
                <a:solidFill>
                  <a:srgbClr val="941751"/>
                </a:solidFill>
              </a:defRPr>
            </a:pPr>
          </a:p>
          <a:p>
            <a:pPr algn="l"/>
            <a:r>
              <a:t>3+1 sterile scenario</a:t>
            </a:r>
          </a:p>
          <a:p>
            <a:pPr algn="l"/>
            <a:r>
              <a:t>non-unitarity</a:t>
            </a:r>
          </a:p>
          <a:p>
            <a:pPr algn="l"/>
            <a:r>
              <a:t>neutral NSI scenario (propagation)</a:t>
            </a:r>
          </a:p>
          <a:p>
            <a:pPr algn="l"/>
            <a:r>
              <a:t>light boson</a:t>
            </a:r>
          </a:p>
        </p:txBody>
      </p:sp>
      <p:sp>
        <p:nvSpPr>
          <p:cNvPr id="356" name="far detector"/>
          <p:cNvSpPr txBox="1"/>
          <p:nvPr/>
        </p:nvSpPr>
        <p:spPr>
          <a:xfrm>
            <a:off x="339032" y="7127957"/>
            <a:ext cx="1468236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far detector</a:t>
            </a:r>
          </a:p>
        </p:txBody>
      </p:sp>
      <p:sp>
        <p:nvSpPr>
          <p:cNvPr id="357" name="near detector"/>
          <p:cNvSpPr txBox="1"/>
          <p:nvPr/>
        </p:nvSpPr>
        <p:spPr>
          <a:xfrm>
            <a:off x="238410" y="7547057"/>
            <a:ext cx="1669480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near detector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2386" y="6849905"/>
            <a:ext cx="274928" cy="2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appearance"/>
          <p:cNvSpPr txBox="1"/>
          <p:nvPr/>
        </p:nvSpPr>
        <p:spPr>
          <a:xfrm>
            <a:off x="2925280" y="6759783"/>
            <a:ext cx="1477163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appearance</a:t>
            </a:r>
          </a:p>
        </p:txBody>
      </p:sp>
      <p:sp>
        <p:nvSpPr>
          <p:cNvPr id="360" name="yes"/>
          <p:cNvSpPr txBox="1"/>
          <p:nvPr/>
        </p:nvSpPr>
        <p:spPr>
          <a:xfrm>
            <a:off x="2774187" y="7097128"/>
            <a:ext cx="6111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  <p:sp>
        <p:nvSpPr>
          <p:cNvPr id="361" name="yes"/>
          <p:cNvSpPr txBox="1"/>
          <p:nvPr/>
        </p:nvSpPr>
        <p:spPr>
          <a:xfrm>
            <a:off x="2774187" y="7401133"/>
            <a:ext cx="6111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^+_to_mu^+_+_n.pdf" descr="pi^+_to_mu^+_+_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464" y="2180110"/>
            <a:ext cx="1737292" cy="32574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Rectangle"/>
          <p:cNvSpPr/>
          <p:nvPr/>
        </p:nvSpPr>
        <p:spPr>
          <a:xfrm>
            <a:off x="2642449" y="669678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Rectangle"/>
          <p:cNvSpPr/>
          <p:nvPr/>
        </p:nvSpPr>
        <p:spPr>
          <a:xfrm>
            <a:off x="2556848" y="2017660"/>
            <a:ext cx="1150550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1936" y="2315288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4783" y="887048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Initial state"/>
          <p:cNvSpPr txBox="1"/>
          <p:nvPr/>
        </p:nvSpPr>
        <p:spPr>
          <a:xfrm>
            <a:off x="2359712" y="3551558"/>
            <a:ext cx="17160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state</a:t>
            </a:r>
          </a:p>
        </p:txBody>
      </p:sp>
      <p:sp>
        <p:nvSpPr>
          <p:cNvPr id="369" name="Rectangle"/>
          <p:cNvSpPr/>
          <p:nvPr/>
        </p:nvSpPr>
        <p:spPr>
          <a:xfrm>
            <a:off x="7395112" y="4503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7037" y="66770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Rectangle"/>
          <p:cNvSpPr/>
          <p:nvPr/>
        </p:nvSpPr>
        <p:spPr>
          <a:xfrm>
            <a:off x="7347787" y="2448652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1637" y="1651952"/>
            <a:ext cx="3175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"/>
          <p:cNvSpPr/>
          <p:nvPr/>
        </p:nvSpPr>
        <p:spPr>
          <a:xfrm>
            <a:off x="7395112" y="14536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4337" y="2666022"/>
            <a:ext cx="2921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Line"/>
          <p:cNvSpPr/>
          <p:nvPr/>
        </p:nvSpPr>
        <p:spPr>
          <a:xfrm>
            <a:off x="3720097" y="2296870"/>
            <a:ext cx="3610555" cy="401992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6" name="Line"/>
          <p:cNvSpPr/>
          <p:nvPr/>
        </p:nvSpPr>
        <p:spPr>
          <a:xfrm>
            <a:off x="3755336" y="2903427"/>
            <a:ext cx="353867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7" name="Rectangle"/>
          <p:cNvSpPr/>
          <p:nvPr/>
        </p:nvSpPr>
        <p:spPr>
          <a:xfrm>
            <a:off x="2556848" y="2705346"/>
            <a:ext cx="1150550" cy="43566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Rectangle"/>
          <p:cNvSpPr/>
          <p:nvPr/>
        </p:nvSpPr>
        <p:spPr>
          <a:xfrm>
            <a:off x="238685" y="2661485"/>
            <a:ext cx="1992850" cy="73000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9" name="Survival probability"/>
          <p:cNvSpPr txBox="1"/>
          <p:nvPr/>
        </p:nvSpPr>
        <p:spPr>
          <a:xfrm>
            <a:off x="4020011" y="2949056"/>
            <a:ext cx="3439988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rgbClr val="FF2600"/>
                </a:solidFill>
              </a:defRPr>
            </a:lvl1pPr>
          </a:lstStyle>
          <a:p>
            <a:pPr/>
            <a:r>
              <a:t>Survival probability</a:t>
            </a:r>
          </a:p>
        </p:txBody>
      </p:sp>
      <p:sp>
        <p:nvSpPr>
          <p:cNvPr id="380" name="appearance"/>
          <p:cNvSpPr txBox="1"/>
          <p:nvPr/>
        </p:nvSpPr>
        <p:spPr>
          <a:xfrm>
            <a:off x="778980" y="4291156"/>
            <a:ext cx="1477163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appearance</a:t>
            </a:r>
          </a:p>
        </p:txBody>
      </p:sp>
      <p:sp>
        <p:nvSpPr>
          <p:cNvPr id="381" name="Conversion probability"/>
          <p:cNvSpPr txBox="1"/>
          <p:nvPr/>
        </p:nvSpPr>
        <p:spPr>
          <a:xfrm rot="420000">
            <a:off x="3728128" y="2140167"/>
            <a:ext cx="343998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433FF"/>
                </a:solidFill>
              </a:defRPr>
            </a:lvl1pPr>
          </a:lstStyle>
          <a:p>
            <a:pPr/>
            <a:r>
              <a:t>Conversion probability</a:t>
            </a:r>
          </a:p>
        </p:txBody>
      </p:sp>
      <p:sp>
        <p:nvSpPr>
          <p:cNvPr id="382" name="Final state"/>
          <p:cNvSpPr txBox="1"/>
          <p:nvPr/>
        </p:nvSpPr>
        <p:spPr>
          <a:xfrm>
            <a:off x="7017361" y="3479456"/>
            <a:ext cx="16209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Final state</a:t>
            </a:r>
          </a:p>
        </p:txBody>
      </p:sp>
      <p:sp>
        <p:nvSpPr>
          <p:cNvPr id="383" name="Can we see unusual effects  in this scenario?"/>
          <p:cNvSpPr txBox="1"/>
          <p:nvPr/>
        </p:nvSpPr>
        <p:spPr>
          <a:xfrm>
            <a:off x="182245" y="251974"/>
            <a:ext cx="3928111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9437FF"/>
                </a:solidFill>
              </a:defRPr>
            </a:lvl1pPr>
          </a:lstStyle>
          <a:p>
            <a:pPr/>
            <a:r>
              <a:t>Can we see unusual effects  in this scenario?</a:t>
            </a:r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2700" y="198241"/>
            <a:ext cx="1924800" cy="36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4659" y="2813597"/>
            <a:ext cx="274928" cy="219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4645" y="2937412"/>
            <a:ext cx="1366695" cy="24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8459" y="4470720"/>
            <a:ext cx="274928" cy="21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2907" y="5468372"/>
            <a:ext cx="5389636" cy="63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759" y="495620"/>
            <a:ext cx="274928" cy="2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appearance , we follow"/>
          <p:cNvSpPr txBox="1"/>
          <p:nvPr/>
        </p:nvSpPr>
        <p:spPr>
          <a:xfrm>
            <a:off x="1022839" y="405498"/>
            <a:ext cx="2843645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appearance , we follow </a:t>
            </a:r>
          </a:p>
        </p:txBody>
      </p:sp>
      <p:sp>
        <p:nvSpPr>
          <p:cNvPr id="392" name="A. De Gouvea, K. Kelly, G. V. Stenico and P. Pasquini, Phys.Rev.D 100 (2019) 1, 016004 • e-Print: 1904.07265 [hep-ph]"/>
          <p:cNvSpPr txBox="1"/>
          <p:nvPr/>
        </p:nvSpPr>
        <p:spPr>
          <a:xfrm>
            <a:off x="221272" y="1087983"/>
            <a:ext cx="9030463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14400" indent="-317500" algn="l" defTabSz="457200">
              <a:buClr>
                <a:srgbClr val="000000">
                  <a:alpha val="80000"/>
                </a:srgbClr>
              </a:buClr>
              <a:buSzPct val="145000"/>
              <a:buFont typeface="Helvetica Neue"/>
              <a:buChar char="•"/>
              <a:defRPr b="0" sz="1200">
                <a:solidFill>
                  <a:srgbClr val="000000">
                    <a:alpha val="80000"/>
                  </a:srgbClr>
                </a:solidFill>
              </a:defRPr>
            </a:pPr>
            <a:r>
              <a:rPr>
                <a:solidFill>
                  <a:srgbClr val="FF2600"/>
                </a:solidFill>
              </a:rPr>
              <a:t>A. De Gouvea, K. Kelly, G. V. Stenico and P. Pasquini</a:t>
            </a:r>
            <a:r>
              <a:t>, </a:t>
            </a:r>
            <a:r>
              <a:rPr i="1"/>
              <a:t>Phys.Rev.D</a:t>
            </a:r>
            <a:r>
              <a:t> 100 (2019) 1, 016004 • e-Print: </a:t>
            </a:r>
            <a:r>
              <a:rPr>
                <a:solidFill>
                  <a:srgbClr val="0050B3"/>
                </a:solidFill>
                <a:hlinkClick r:id="rId3" invalidUrl="" action="" tgtFrame="" tooltip="" history="1" highlightClick="0" endSnd="0"/>
              </a:rPr>
              <a:t>1904.07265</a:t>
            </a:r>
            <a:r>
              <a:t> [hep-ph]</a:t>
            </a:r>
          </a:p>
        </p:txBody>
      </p:sp>
      <p:sp>
        <p:nvSpPr>
          <p:cNvPr id="393" name="Tau neutrino appearance in DUNE (from de Gouvea)"/>
          <p:cNvSpPr txBox="1"/>
          <p:nvPr/>
        </p:nvSpPr>
        <p:spPr>
          <a:xfrm>
            <a:off x="412892" y="1646201"/>
            <a:ext cx="76047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Tau neutrino appearance in DUNE (from de Gouvea)</a:t>
            </a:r>
          </a:p>
        </p:txBody>
      </p:sp>
      <p:pic>
        <p:nvPicPr>
          <p:cNvPr id="394" name="Screen Shot 2024-04-03 at 23.00.44.png" descr="Screen Shot 2024-04-03 at 23.00.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41" y="2274397"/>
            <a:ext cx="9344724" cy="314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Screen Shot 2024-04-03 at 23.00.01.png" descr="Screen Shot 2024-04-03 at 23.00.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617" y="5583607"/>
            <a:ext cx="8521773" cy="292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Normalization uncertainty, NC background included"/>
          <p:cNvSpPr txBox="1"/>
          <p:nvPr/>
        </p:nvSpPr>
        <p:spPr>
          <a:xfrm>
            <a:off x="330756" y="8874633"/>
            <a:ext cx="6364733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Normalization uncertainty, NC background included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au neutrino appearance in  far neutrino detector at DUNE with charged NSI…"/>
          <p:cNvSpPr txBox="1"/>
          <p:nvPr/>
        </p:nvSpPr>
        <p:spPr>
          <a:xfrm>
            <a:off x="418480" y="83364"/>
            <a:ext cx="7278390" cy="104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Tau neutrino appearance in  far neutrino detector at DUNE with charged NSI</a:t>
            </a:r>
          </a:p>
          <a:p>
            <a:pPr algn="l">
              <a:defRPr sz="2000">
                <a:solidFill>
                  <a:srgbClr val="FF2600"/>
                </a:solidFill>
              </a:defRPr>
            </a:pPr>
            <a:r>
              <a:t>(work in progress, far detector) </a:t>
            </a:r>
          </a:p>
        </p:txBody>
      </p:sp>
      <p:sp>
        <p:nvSpPr>
          <p:cNvPr id="399" name="\"/>
          <p:cNvSpPr txBox="1"/>
          <p:nvPr/>
        </p:nvSpPr>
        <p:spPr>
          <a:xfrm>
            <a:off x="2356459" y="1337920"/>
            <a:ext cx="2273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\</a:t>
            </a:r>
          </a:p>
        </p:txBody>
      </p:sp>
      <p:pic>
        <p:nvPicPr>
          <p:cNvPr id="400" name="plotfarneutrinomode.png" descr="plotfarneutrinomo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45" y="1263031"/>
            <a:ext cx="8295127" cy="408472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With the same assumptions we can reach"/>
          <p:cNvSpPr txBox="1"/>
          <p:nvPr/>
        </p:nvSpPr>
        <p:spPr>
          <a:xfrm>
            <a:off x="579100" y="5262220"/>
            <a:ext cx="49886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1900"/>
              <a:t>With the same assumptions we can reach</a:t>
            </a:r>
            <a:r>
              <a:t> 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8747" y="5314015"/>
            <a:ext cx="3369002" cy="35747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he projected sensitivity from FASER is"/>
          <p:cNvSpPr txBox="1"/>
          <p:nvPr/>
        </p:nvSpPr>
        <p:spPr>
          <a:xfrm>
            <a:off x="461263" y="5883783"/>
            <a:ext cx="4944873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The projected sensitivity from FASER is 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4643" y="5937628"/>
            <a:ext cx="2865482" cy="304044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till working in progress, effects of charged NSI in…"/>
          <p:cNvSpPr txBox="1"/>
          <p:nvPr/>
        </p:nvSpPr>
        <p:spPr>
          <a:xfrm>
            <a:off x="1301241" y="6831547"/>
            <a:ext cx="6236717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Still working in progress, effects of charged NSI in </a:t>
            </a:r>
          </a:p>
          <a:p>
            <a:pPr algn="l">
              <a:defRPr sz="2000"/>
            </a:pPr>
            <a:r>
              <a:t>muon disappearance not included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n-Standard Neutrino Interactions"/>
          <p:cNvSpPr txBox="1"/>
          <p:nvPr/>
        </p:nvSpPr>
        <p:spPr>
          <a:xfrm>
            <a:off x="3179165" y="239370"/>
            <a:ext cx="5312970" cy="46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Non-Standard Neutrino Interactions</a:t>
            </a:r>
          </a:p>
        </p:txBody>
      </p:sp>
      <p:sp>
        <p:nvSpPr>
          <p:cNvPr id="127" name="Line"/>
          <p:cNvSpPr/>
          <p:nvPr/>
        </p:nvSpPr>
        <p:spPr>
          <a:xfrm>
            <a:off x="1774805" y="3589718"/>
            <a:ext cx="1908459" cy="843071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Rectangle"/>
          <p:cNvSpPr/>
          <p:nvPr/>
        </p:nvSpPr>
        <p:spPr>
          <a:xfrm>
            <a:off x="887908" y="2403188"/>
            <a:ext cx="2260270" cy="1151333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Charged NSI"/>
          <p:cNvSpPr txBox="1"/>
          <p:nvPr/>
        </p:nvSpPr>
        <p:spPr>
          <a:xfrm>
            <a:off x="1042225" y="2748325"/>
            <a:ext cx="19516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Charged NSI</a:t>
            </a:r>
          </a:p>
        </p:txBody>
      </p:sp>
      <p:sp>
        <p:nvSpPr>
          <p:cNvPr id="130" name="Rectangle"/>
          <p:cNvSpPr/>
          <p:nvPr/>
        </p:nvSpPr>
        <p:spPr>
          <a:xfrm>
            <a:off x="3960594" y="2950906"/>
            <a:ext cx="3453693" cy="1151333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propagation NSI…"/>
          <p:cNvSpPr txBox="1"/>
          <p:nvPr/>
        </p:nvSpPr>
        <p:spPr>
          <a:xfrm>
            <a:off x="3959986" y="3111893"/>
            <a:ext cx="294711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propagation NSI </a:t>
            </a:r>
          </a:p>
          <a:p>
            <a:pPr algn="l"/>
            <a:r>
              <a:t>(assumed here null)</a:t>
            </a:r>
          </a:p>
        </p:txBody>
      </p:sp>
      <p:sp>
        <p:nvSpPr>
          <p:cNvPr id="132" name="1991 Guzzo and Masiero…"/>
          <p:cNvSpPr txBox="1"/>
          <p:nvPr/>
        </p:nvSpPr>
        <p:spPr>
          <a:xfrm>
            <a:off x="61753" y="828631"/>
            <a:ext cx="2633638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/>
            </a:pPr>
            <a:r>
              <a:t>1991 Guzzo and Masiero</a:t>
            </a:r>
          </a:p>
          <a:p>
            <a:pPr algn="l">
              <a:defRPr sz="1700"/>
            </a:pPr>
            <a:r>
              <a:t>1991 Roulet</a:t>
            </a:r>
          </a:p>
        </p:txBody>
      </p:sp>
      <p:pic>
        <p:nvPicPr>
          <p:cNvPr id="133" name="Screen Shot 2024-04-02 at 20.54.04.png" descr="Screen Shot 2024-04-02 at 20.54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5729" y="4736434"/>
            <a:ext cx="6959842" cy="326852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2562617" y="4513040"/>
            <a:ext cx="2400555" cy="3442882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Rectangle"/>
          <p:cNvSpPr/>
          <p:nvPr/>
        </p:nvSpPr>
        <p:spPr>
          <a:xfrm>
            <a:off x="6669217" y="4513040"/>
            <a:ext cx="2502138" cy="3442882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Line"/>
          <p:cNvSpPr/>
          <p:nvPr/>
        </p:nvSpPr>
        <p:spPr>
          <a:xfrm>
            <a:off x="5887685" y="4167164"/>
            <a:ext cx="1" cy="1604163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Line"/>
          <p:cNvSpPr/>
          <p:nvPr/>
        </p:nvSpPr>
        <p:spPr>
          <a:xfrm flipH="1">
            <a:off x="8351620" y="3589961"/>
            <a:ext cx="1579405" cy="848162"/>
          </a:xfrm>
          <a:prstGeom prst="line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Rectangle"/>
          <p:cNvSpPr/>
          <p:nvPr/>
        </p:nvSpPr>
        <p:spPr>
          <a:xfrm>
            <a:off x="9041308" y="2365223"/>
            <a:ext cx="2260270" cy="1151334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Charged NSI"/>
          <p:cNvSpPr txBox="1"/>
          <p:nvPr/>
        </p:nvSpPr>
        <p:spPr>
          <a:xfrm>
            <a:off x="9195625" y="2748325"/>
            <a:ext cx="19516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Charged NSI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imilar for Tau neutrino appearance in  near neutrino detector"/>
          <p:cNvSpPr txBox="1"/>
          <p:nvPr/>
        </p:nvSpPr>
        <p:spPr>
          <a:xfrm>
            <a:off x="418480" y="242114"/>
            <a:ext cx="7278390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/>
            <a:r>
              <a:t>Similar for Tau neutrino appearance in  near neutrino detector</a:t>
            </a:r>
          </a:p>
        </p:txBody>
      </p:sp>
      <p:sp>
        <p:nvSpPr>
          <p:cNvPr id="408" name="(work in initial state, near detector)"/>
          <p:cNvSpPr txBox="1"/>
          <p:nvPr/>
        </p:nvSpPr>
        <p:spPr>
          <a:xfrm>
            <a:off x="2215540" y="527864"/>
            <a:ext cx="440283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FF2600"/>
                </a:solidFill>
              </a:defRPr>
            </a:lvl1pPr>
          </a:lstStyle>
          <a:p>
            <a:pPr/>
            <a:r>
              <a:t>(work in initial state, near detector) </a:t>
            </a:r>
          </a:p>
        </p:txBody>
      </p:sp>
      <p:sp>
        <p:nvSpPr>
          <p:cNvPr id="409" name="Not yet fully polished, different assumptions…"/>
          <p:cNvSpPr txBox="1"/>
          <p:nvPr/>
        </p:nvSpPr>
        <p:spPr>
          <a:xfrm>
            <a:off x="365201" y="1242885"/>
            <a:ext cx="657209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rgbClr val="FF2600"/>
                </a:solidFill>
              </a:rPr>
              <a:t>Not yet fully polished</a:t>
            </a:r>
            <a:r>
              <a:t>, different assumptions </a:t>
            </a:r>
          </a:p>
          <a:p>
            <a:pPr algn="l"/>
            <a:r>
              <a:t>from far detector </a:t>
            </a:r>
          </a:p>
        </p:txBody>
      </p:sp>
      <p:sp>
        <p:nvSpPr>
          <p:cNvPr id="410" name="the NC estimation still ongoing."/>
          <p:cNvSpPr txBox="1"/>
          <p:nvPr/>
        </p:nvSpPr>
        <p:spPr>
          <a:xfrm>
            <a:off x="484885" y="6402873"/>
            <a:ext cx="47579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NC estimation still ongoing. </a:t>
            </a:r>
          </a:p>
        </p:txBody>
      </p:sp>
      <p:pic>
        <p:nvPicPr>
          <p:cNvPr id="411" name="plotnearneutrinomode-2nd.pdf" descr="plotnearneutrinomode-2n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80" y="2187925"/>
            <a:ext cx="7278390" cy="4048467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We can get a conservative value of"/>
          <p:cNvSpPr txBox="1"/>
          <p:nvPr/>
        </p:nvSpPr>
        <p:spPr>
          <a:xfrm>
            <a:off x="1775180" y="7030413"/>
            <a:ext cx="4234740" cy="39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We can get a conservative value of  </a:t>
            </a:r>
          </a:p>
        </p:txBody>
      </p:sp>
      <p:pic>
        <p:nvPicPr>
          <p:cNvPr id="4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706" y="7013306"/>
            <a:ext cx="2215388" cy="43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407" y="8223835"/>
            <a:ext cx="5389636" cy="63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onclusions"/>
          <p:cNvSpPr txBox="1"/>
          <p:nvPr/>
        </p:nvSpPr>
        <p:spPr>
          <a:xfrm>
            <a:off x="585825" y="296520"/>
            <a:ext cx="19144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417" name="Charged NSI can have different behavior of propagation NSI"/>
          <p:cNvSpPr txBox="1"/>
          <p:nvPr/>
        </p:nvSpPr>
        <p:spPr>
          <a:xfrm>
            <a:off x="-23254" y="1667015"/>
            <a:ext cx="668860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 Charged NSI can have different behavior of propagation NSI</a:t>
            </a:r>
          </a:p>
        </p:txBody>
      </p:sp>
      <p:sp>
        <p:nvSpPr>
          <p:cNvPr id="418" name="NSI for neutrinos is a interesting  topic of interest in  neutrino phenomenology"/>
          <p:cNvSpPr txBox="1"/>
          <p:nvPr/>
        </p:nvSpPr>
        <p:spPr>
          <a:xfrm>
            <a:off x="125399" y="1197115"/>
            <a:ext cx="85757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NSI for neutrinos is a interesting  </a:t>
            </a:r>
            <a:r>
              <a:t>topic of interest in  neutrino phenomenology</a:t>
            </a:r>
          </a:p>
        </p:txBody>
      </p:sp>
      <p:sp>
        <p:nvSpPr>
          <p:cNvPr id="419" name="New source of CP violation from charged NSI, can change the results of…"/>
          <p:cNvSpPr txBox="1"/>
          <p:nvPr/>
        </p:nvSpPr>
        <p:spPr>
          <a:xfrm>
            <a:off x="47561" y="2136915"/>
            <a:ext cx="8045578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 New source of CP violation from charged NSI, can change the results of </a:t>
            </a:r>
          </a:p>
          <a:p>
            <a:pPr algn="l">
              <a:defRPr sz="1800"/>
            </a:pPr>
            <a:r>
              <a:t>appearance experiments</a:t>
            </a:r>
          </a:p>
        </p:txBody>
      </p:sp>
      <p:sp>
        <p:nvSpPr>
          <p:cNvPr id="420" name="Charged NSI with taus can induce tau neutrino appearance in far and near detector"/>
          <p:cNvSpPr txBox="1"/>
          <p:nvPr/>
        </p:nvSpPr>
        <p:spPr>
          <a:xfrm>
            <a:off x="-56274" y="3071470"/>
            <a:ext cx="929464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  Charged NSI with taus can induce tau neutrino appearance in far and near detector</a:t>
            </a:r>
          </a:p>
        </p:txBody>
      </p:sp>
      <p:sp>
        <p:nvSpPr>
          <p:cNvPr id="421" name="My question: Usually in LBL, electron neutrino came from  three-body decay.…"/>
          <p:cNvSpPr txBox="1"/>
          <p:nvPr/>
        </p:nvSpPr>
        <p:spPr>
          <a:xfrm>
            <a:off x="142989" y="3713925"/>
            <a:ext cx="9476157" cy="971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>
                <a:solidFill>
                  <a:srgbClr val="942193"/>
                </a:solidFill>
              </a:rPr>
              <a:t>My question</a:t>
            </a:r>
            <a:r>
              <a:t>: Usually in LBL, electron neutrino came from  </a:t>
            </a:r>
            <a:r>
              <a:rPr u="sng">
                <a:solidFill>
                  <a:srgbClr val="FF2600"/>
                </a:solidFill>
              </a:rPr>
              <a:t>three-body decay</a:t>
            </a:r>
            <a:r>
              <a:t>. </a:t>
            </a:r>
          </a:p>
          <a:p>
            <a:pPr algn="l">
              <a:defRPr sz="1800"/>
            </a:pPr>
            <a:r>
              <a:t>In the charged NSI ( NSI at source )  electron neutrino can came from </a:t>
            </a:r>
            <a:r>
              <a:rPr>
                <a:solidFill>
                  <a:srgbClr val="942193"/>
                </a:solidFill>
              </a:rPr>
              <a:t>two-body decay.</a:t>
            </a:r>
            <a:endParaRPr>
              <a:solidFill>
                <a:srgbClr val="942193"/>
              </a:solidFill>
            </a:endParaRPr>
          </a:p>
          <a:p>
            <a:pPr algn="l">
              <a:defRPr sz="1800"/>
            </a:pPr>
            <a:r>
              <a:rPr>
                <a:solidFill>
                  <a:srgbClr val="942193"/>
                </a:solidFill>
              </a:rPr>
              <a:t>this can help discriminate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on-Standard Neutrino Interactions"/>
          <p:cNvSpPr txBox="1"/>
          <p:nvPr/>
        </p:nvSpPr>
        <p:spPr>
          <a:xfrm>
            <a:off x="3179165" y="239370"/>
            <a:ext cx="5312970" cy="4610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Non-Standard Neutrino Interactions</a:t>
            </a:r>
          </a:p>
        </p:txBody>
      </p:sp>
      <p:sp>
        <p:nvSpPr>
          <p:cNvPr id="142" name="Rectangle"/>
          <p:cNvSpPr/>
          <p:nvPr/>
        </p:nvSpPr>
        <p:spPr>
          <a:xfrm>
            <a:off x="977900" y="1503096"/>
            <a:ext cx="2129435" cy="1151333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1991 Guzzo and Masiero…"/>
          <p:cNvSpPr txBox="1"/>
          <p:nvPr/>
        </p:nvSpPr>
        <p:spPr>
          <a:xfrm>
            <a:off x="61753" y="828631"/>
            <a:ext cx="2633638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/>
            </a:pPr>
            <a:r>
              <a:t>1991 Guzzo and Masiero</a:t>
            </a:r>
          </a:p>
          <a:p>
            <a:pPr algn="l">
              <a:defRPr sz="1700"/>
            </a:pPr>
            <a:r>
              <a:t>1991 Roulet</a:t>
            </a:r>
          </a:p>
        </p:txBody>
      </p:sp>
      <p:sp>
        <p:nvSpPr>
          <p:cNvPr id="144" name="Coloma, Gonzalez-Garcia, Maltoni, Pinheiro and Urrea arxiv:2305.07698"/>
          <p:cNvSpPr txBox="1"/>
          <p:nvPr/>
        </p:nvSpPr>
        <p:spPr>
          <a:xfrm>
            <a:off x="7260440" y="3876727"/>
            <a:ext cx="5709725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300"/>
            </a:pPr>
            <a:r>
              <a:t>Coloma, Gonzalez-Garcia, Maltoni, Pinheiro and Urrea </a:t>
            </a:r>
            <a:r>
              <a:rPr b="0" u="sng">
                <a:solidFill>
                  <a:srgbClr val="0433FF"/>
                </a:solidFill>
                <a:hlinkClick r:id="rId2" invalidUrl="" action="" tgtFrame="" tooltip="" history="1" highlightClick="0" endSnd="0"/>
              </a:rPr>
              <a:t>arxiv:2305.07698</a:t>
            </a:r>
          </a:p>
        </p:txBody>
      </p:sp>
      <p:pic>
        <p:nvPicPr>
          <p:cNvPr id="145" name="Screen Shot 2024-03-28 at 00.15.44.png" descr="Screen Shot 2024-03-28 at 00.15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0333" y="4332692"/>
            <a:ext cx="5397216" cy="2261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77800" y="2620864"/>
            <a:ext cx="8437095" cy="5394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Kopp, Rocco and Z. Tabrizi arxiv:07902  Zahra Tabrizi Talk at this conference"/>
          <p:cNvSpPr txBox="1"/>
          <p:nvPr/>
        </p:nvSpPr>
        <p:spPr>
          <a:xfrm>
            <a:off x="30746" y="6139233"/>
            <a:ext cx="639010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/>
            </a:pPr>
            <a:r>
              <a:t>Kopp, Rocco and Z. Tabrizi</a:t>
            </a:r>
            <a:r>
              <a:rPr b="0">
                <a:solidFill>
                  <a:srgbClr val="0433FF"/>
                </a:solidFill>
              </a:rPr>
              <a:t> </a:t>
            </a:r>
            <a:r>
              <a:rPr b="0" u="sng">
                <a:solidFill>
                  <a:srgbClr val="0433FF"/>
                </a:solidFill>
                <a:hlinkClick r:id="rId5" invalidUrl="" action="" tgtFrame="" tooltip="" history="1" highlightClick="0" endSnd="0"/>
              </a:rPr>
              <a:t>arxiv:07902</a:t>
            </a:r>
            <a:r>
              <a:t>  Zahra Tabrizi </a:t>
            </a:r>
            <a:r>
              <a:rPr b="0"/>
              <a:t>Talk at this</a:t>
            </a:r>
            <a:r>
              <a:t> </a:t>
            </a:r>
            <a:r>
              <a:rPr b="0"/>
              <a:t>conference</a:t>
            </a:r>
          </a:p>
        </p:txBody>
      </p:sp>
      <p:sp>
        <p:nvSpPr>
          <p:cNvPr id="148" name="Falkowski, Gonzalez-Alonso, Kopp, Soreq and Tabrizi, arxiv:2105.12136"/>
          <p:cNvSpPr txBox="1"/>
          <p:nvPr/>
        </p:nvSpPr>
        <p:spPr>
          <a:xfrm>
            <a:off x="180720" y="3031528"/>
            <a:ext cx="6090159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t>Falkowski, Gonzalez-Alonso, Kopp, Soreq and Tabrizi, </a:t>
            </a:r>
            <a:r>
              <a:rPr b="0" u="sng">
                <a:solidFill>
                  <a:srgbClr val="0433FF"/>
                </a:solidFill>
                <a:hlinkClick r:id="rId6" invalidUrl="" action="" tgtFrame="" tooltip="" history="1" highlightClick="0" endSnd="0"/>
              </a:rPr>
              <a:t>arxiv:2105.12136</a:t>
            </a:r>
          </a:p>
        </p:txBody>
      </p:sp>
      <p:sp>
        <p:nvSpPr>
          <p:cNvPr id="149" name="NOVA Acero et al. arxiv:2403.07266"/>
          <p:cNvSpPr txBox="1"/>
          <p:nvPr/>
        </p:nvSpPr>
        <p:spPr>
          <a:xfrm>
            <a:off x="8217375" y="6709478"/>
            <a:ext cx="2825409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300"/>
            </a:pPr>
            <a:r>
              <a:t>NOVA Acero et al. </a:t>
            </a:r>
            <a:r>
              <a:rPr b="0" u="sng">
                <a:solidFill>
                  <a:srgbClr val="0433FF"/>
                </a:solidFill>
                <a:hlinkClick r:id="rId7" invalidUrl="" action="" tgtFrame="" tooltip="" history="1" highlightClick="0" endSnd="0"/>
              </a:rPr>
              <a:t>arxiv:2403.07266</a:t>
            </a:r>
          </a:p>
        </p:txBody>
      </p:sp>
      <p:sp>
        <p:nvSpPr>
          <p:cNvPr id="150" name="Du, Li, Tang, Vihonen and Yu arxiv:2401.02901"/>
          <p:cNvSpPr txBox="1"/>
          <p:nvPr/>
        </p:nvSpPr>
        <p:spPr>
          <a:xfrm>
            <a:off x="181673" y="6495683"/>
            <a:ext cx="3925088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/>
            </a:pPr>
            <a:r>
              <a:t>Du, Li, Tang, Vihonen and Yu</a:t>
            </a:r>
            <a:r>
              <a:rPr b="0">
                <a:solidFill>
                  <a:srgbClr val="0433FF"/>
                </a:solidFill>
              </a:rPr>
              <a:t> </a:t>
            </a:r>
            <a:r>
              <a:rPr b="0" u="sng">
                <a:solidFill>
                  <a:srgbClr val="0433FF"/>
                </a:solidFill>
                <a:hlinkClick r:id="rId8" invalidUrl="" action="" tgtFrame="" tooltip="" history="1" highlightClick="0" endSnd="0"/>
              </a:rPr>
              <a:t>arxiv:2401.02901</a:t>
            </a:r>
          </a:p>
        </p:txBody>
      </p:sp>
      <p:pic>
        <p:nvPicPr>
          <p:cNvPr id="151" name="Screen Shot 2024-03-28 at 00.53.40.png" descr="Screen Shot 2024-03-28 at 00.53.4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18619" y="6980626"/>
            <a:ext cx="4406751" cy="281961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Daya Bay experiment,  arxiv:2401.02901"/>
          <p:cNvSpPr txBox="1"/>
          <p:nvPr/>
        </p:nvSpPr>
        <p:spPr>
          <a:xfrm>
            <a:off x="184194" y="7222655"/>
            <a:ext cx="3716846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/>
            </a:pPr>
            <a:r>
              <a:t>Daya Bay experiment,  </a:t>
            </a:r>
            <a:r>
              <a:rPr b="0" u="sng">
                <a:solidFill>
                  <a:srgbClr val="0433FF"/>
                </a:solidFill>
                <a:hlinkClick r:id="rId8" invalidUrl="" action="" tgtFrame="" tooltip="" history="1" highlightClick="0" endSnd="0"/>
              </a:rPr>
              <a:t>arxiv:2401.02901 </a:t>
            </a:r>
          </a:p>
        </p:txBody>
      </p:sp>
      <p:sp>
        <p:nvSpPr>
          <p:cNvPr id="153" name="Charged NSI"/>
          <p:cNvSpPr txBox="1"/>
          <p:nvPr/>
        </p:nvSpPr>
        <p:spPr>
          <a:xfrm>
            <a:off x="977899" y="1791781"/>
            <a:ext cx="21294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Charged NSI</a:t>
            </a:r>
          </a:p>
        </p:txBody>
      </p:sp>
      <p:sp>
        <p:nvSpPr>
          <p:cNvPr id="154" name="Rectangle"/>
          <p:cNvSpPr/>
          <p:nvPr/>
        </p:nvSpPr>
        <p:spPr>
          <a:xfrm>
            <a:off x="8717838" y="1550540"/>
            <a:ext cx="1824483" cy="1151333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Neutral NSI"/>
          <p:cNvSpPr txBox="1"/>
          <p:nvPr/>
        </p:nvSpPr>
        <p:spPr>
          <a:xfrm>
            <a:off x="8743263" y="1947613"/>
            <a:ext cx="17736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Neutral NSI</a:t>
            </a:r>
          </a:p>
        </p:txBody>
      </p:sp>
      <p:pic>
        <p:nvPicPr>
          <p:cNvPr id="156" name="Screen Shot 2024-04-02 at 21.32.33.png" descr="Screen Shot 2024-04-02 at 21.32.3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9550" y="7650729"/>
            <a:ext cx="6362700" cy="177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herchiglia, Pasquini, OLGP, Rodrigues, Rossi arxiv:2310.18401"/>
          <p:cNvSpPr txBox="1"/>
          <p:nvPr/>
        </p:nvSpPr>
        <p:spPr>
          <a:xfrm>
            <a:off x="130873" y="6806913"/>
            <a:ext cx="5422876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/>
            </a:pPr>
            <a:r>
              <a:t>Cherchiglia, Pasquini, OLGP, Rodrigues, Rossi </a:t>
            </a:r>
            <a:r>
              <a:rPr b="0" u="sng">
                <a:solidFill>
                  <a:srgbClr val="0433FF"/>
                </a:solidFill>
                <a:hlinkClick r:id="rId11" invalidUrl="" action="" tgtFrame="" tooltip="" history="1" highlightClick="0" endSnd="0"/>
              </a:rPr>
              <a:t>arxiv:2310.18401</a:t>
            </a:r>
          </a:p>
        </p:txBody>
      </p:sp>
      <p:pic>
        <p:nvPicPr>
          <p:cNvPr id="158" name="Screen Shot 2024-04-03 at 23.15.44.png" descr="Screen Shot 2024-04-03 at 23.15.44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8135" y="3429532"/>
            <a:ext cx="6467870" cy="260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Quantum Field Theory computation of flavor transformation"/>
          <p:cNvSpPr txBox="1"/>
          <p:nvPr/>
        </p:nvSpPr>
        <p:spPr>
          <a:xfrm>
            <a:off x="281330" y="512846"/>
            <a:ext cx="87718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Quantum Field Theory computation of flavor transformation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198" y="5960385"/>
            <a:ext cx="9118601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757" y="1636059"/>
            <a:ext cx="1498601" cy="129997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V="1">
            <a:off x="2730343" y="1336600"/>
            <a:ext cx="1" cy="38800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Screen Shot 2024-04-02 at 20.54.04.png" descr="Screen Shot 2024-04-02 at 20.54.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29" y="1388383"/>
            <a:ext cx="6959842" cy="326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Line"/>
          <p:cNvSpPr/>
          <p:nvPr/>
        </p:nvSpPr>
        <p:spPr>
          <a:xfrm flipV="1">
            <a:off x="9830265" y="968300"/>
            <a:ext cx="1" cy="388009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02060" y="826058"/>
            <a:ext cx="152401" cy="22047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s a proof  of concept we will assume a pseudo-scalar interaction"/>
          <p:cNvSpPr txBox="1"/>
          <p:nvPr/>
        </p:nvSpPr>
        <p:spPr>
          <a:xfrm>
            <a:off x="135323" y="5318864"/>
            <a:ext cx="850815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As a proof  of concept we will assume a pseudo-scalar interaction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937" y="6925297"/>
            <a:ext cx="3073401" cy="56337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is a complex parameter."/>
          <p:cNvSpPr txBox="1"/>
          <p:nvPr/>
        </p:nvSpPr>
        <p:spPr>
          <a:xfrm>
            <a:off x="3875582" y="7091020"/>
            <a:ext cx="35899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a complex parameter.</a:t>
            </a:r>
          </a:p>
        </p:txBody>
      </p:sp>
      <p:sp>
        <p:nvSpPr>
          <p:cNvPr id="170" name="Propagation include time evolution"/>
          <p:cNvSpPr txBox="1"/>
          <p:nvPr/>
        </p:nvSpPr>
        <p:spPr>
          <a:xfrm>
            <a:off x="4849926" y="4447578"/>
            <a:ext cx="306364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Propagation include time evolution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24450" y="4088318"/>
            <a:ext cx="2311400" cy="2712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alk by  Zahra Tabrizi on the basics of this procedure"/>
          <p:cNvSpPr txBox="1"/>
          <p:nvPr/>
        </p:nvSpPr>
        <p:spPr>
          <a:xfrm>
            <a:off x="8387812" y="4966864"/>
            <a:ext cx="4575481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Talk by  Zahra Tabrizi on the basics of this procedure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Quantum Field Theory computation of flavor transformation"/>
          <p:cNvSpPr txBox="1"/>
          <p:nvPr/>
        </p:nvSpPr>
        <p:spPr>
          <a:xfrm>
            <a:off x="281330" y="512846"/>
            <a:ext cx="87718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Quantum Field Theory computation of flavor transformation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198" y="5960385"/>
            <a:ext cx="9118601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757" y="1636059"/>
            <a:ext cx="1498601" cy="129997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 flipV="1">
            <a:off x="2590643" y="1336600"/>
            <a:ext cx="1" cy="27998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78" name="Screen Shot 2024-04-02 at 20.54.04.png" descr="Screen Shot 2024-04-02 at 20.54.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0706" y="1858829"/>
            <a:ext cx="4469585" cy="209903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V="1">
            <a:off x="7125165" y="1206340"/>
            <a:ext cx="1" cy="27644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82660" y="1067358"/>
            <a:ext cx="152401" cy="22047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s a proof  of concept we will assume a pseudo-scalar interaction"/>
          <p:cNvSpPr txBox="1"/>
          <p:nvPr/>
        </p:nvSpPr>
        <p:spPr>
          <a:xfrm>
            <a:off x="135323" y="5318864"/>
            <a:ext cx="8508150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As a proof  of concept we will assume a pseudo-scalar interaction</a:t>
            </a:r>
          </a:p>
        </p:txBody>
      </p:sp>
      <p:sp>
        <p:nvSpPr>
          <p:cNvPr id="182" name="Let’s assume a non-zero parameter"/>
          <p:cNvSpPr txBox="1"/>
          <p:nvPr/>
        </p:nvSpPr>
        <p:spPr>
          <a:xfrm>
            <a:off x="165049" y="7091020"/>
            <a:ext cx="53468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Let’s assume a non-zero parameter 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58860" y="1843320"/>
            <a:ext cx="5422901" cy="1490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28654" y="7091020"/>
            <a:ext cx="1831855" cy="358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Quantum Field Theory computation of flavor transformation"/>
          <p:cNvSpPr txBox="1"/>
          <p:nvPr/>
        </p:nvSpPr>
        <p:spPr>
          <a:xfrm>
            <a:off x="281330" y="512846"/>
            <a:ext cx="87718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Quantum Field Theory computation of flavor transformation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757" y="1636059"/>
            <a:ext cx="1498601" cy="129997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ine"/>
          <p:cNvSpPr/>
          <p:nvPr/>
        </p:nvSpPr>
        <p:spPr>
          <a:xfrm flipV="1">
            <a:off x="2590643" y="1336600"/>
            <a:ext cx="1" cy="27998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9" name="Screen Shot 2024-04-02 at 20.54.04.png" descr="Screen Shot 2024-04-02 at 20.54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0706" y="1858829"/>
            <a:ext cx="4469585" cy="209903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Line"/>
          <p:cNvSpPr/>
          <p:nvPr/>
        </p:nvSpPr>
        <p:spPr>
          <a:xfrm flipV="1">
            <a:off x="7125165" y="1206340"/>
            <a:ext cx="1" cy="27644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2660" y="1067358"/>
            <a:ext cx="152401" cy="220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9434" y="2373253"/>
            <a:ext cx="1409701" cy="60147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How to get the full matter probability? We can solve numerically  but…"/>
          <p:cNvSpPr txBox="1"/>
          <p:nvPr/>
        </p:nvSpPr>
        <p:spPr>
          <a:xfrm>
            <a:off x="568765" y="4043873"/>
            <a:ext cx="8961230" cy="2075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/>
            </a:pPr>
            <a:r>
              <a:rPr>
                <a:solidFill>
                  <a:srgbClr val="FF2600"/>
                </a:solidFill>
              </a:rPr>
              <a:t>How to get the full matter probability?</a:t>
            </a:r>
            <a:r>
              <a:t> We can solve numerically  but </a:t>
            </a:r>
          </a:p>
          <a:p>
            <a:pPr algn="l">
              <a:defRPr sz="2100"/>
            </a:pPr>
            <a:r>
              <a:t>we will take advantage to have an analytical computation of this probability.</a:t>
            </a:r>
          </a:p>
          <a:p>
            <a:pPr algn="l">
              <a:defRPr sz="2100"/>
            </a:pPr>
          </a:p>
          <a:p>
            <a:pPr algn="l">
              <a:defRPr sz="2100"/>
            </a:pPr>
            <a:r>
              <a:t>From  Asano and Minakata, </a:t>
            </a:r>
            <a:r>
              <a:rPr>
                <a:solidFill>
                  <a:srgbClr val="0433FF"/>
                </a:solidFill>
              </a:rPr>
              <a:t>JHEP 06, 022 (2011)</a:t>
            </a:r>
            <a:r>
              <a:t>, </a:t>
            </a:r>
            <a:r>
              <a:rPr>
                <a:solidFill>
                  <a:srgbClr val="0433FF"/>
                </a:solidFill>
              </a:rPr>
              <a:t>arXiv:1103.4387 [hep-ph]</a:t>
            </a:r>
            <a:r>
              <a:t>. We have analytical formulae for  usual oscillations,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1645" y="6541602"/>
            <a:ext cx="3467101" cy="70307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eries solution"/>
          <p:cNvSpPr txBox="1"/>
          <p:nvPr/>
        </p:nvSpPr>
        <p:spPr>
          <a:xfrm>
            <a:off x="5966663" y="6566438"/>
            <a:ext cx="1820774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Series solution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97888" y="6465402"/>
            <a:ext cx="2662552" cy="67210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he Asano-Minakata work with amplitudes, most of other…"/>
          <p:cNvSpPr txBox="1"/>
          <p:nvPr/>
        </p:nvSpPr>
        <p:spPr>
          <a:xfrm>
            <a:off x="264667" y="7820902"/>
            <a:ext cx="7837197" cy="77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/>
            </a:pPr>
            <a:r>
              <a:t>The Asano-Minakata work with </a:t>
            </a:r>
            <a:r>
              <a:rPr>
                <a:solidFill>
                  <a:srgbClr val="FF2600"/>
                </a:solidFill>
              </a:rPr>
              <a:t>amplitudes</a:t>
            </a:r>
            <a:r>
              <a:t>, most of other </a:t>
            </a:r>
          </a:p>
          <a:p>
            <a:pPr algn="l">
              <a:defRPr sz="2200"/>
            </a:pPr>
            <a:r>
              <a:t>analytical formulae work with </a:t>
            </a:r>
            <a:r>
              <a:rPr>
                <a:solidFill>
                  <a:srgbClr val="9437FF"/>
                </a:solidFill>
              </a:rPr>
              <a:t>probabilities.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^+_to_mu^+_+_n.pdf" descr="pi^+_to_mu^+_+_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464" y="3771108"/>
            <a:ext cx="1737292" cy="32574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tandard oscillation"/>
          <p:cNvSpPr txBox="1"/>
          <p:nvPr/>
        </p:nvSpPr>
        <p:spPr>
          <a:xfrm>
            <a:off x="2946275" y="848704"/>
            <a:ext cx="2581652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Standard oscillation</a:t>
            </a:r>
          </a:p>
        </p:txBody>
      </p:sp>
      <p:sp>
        <p:nvSpPr>
          <p:cNvPr id="201" name="Rectangle"/>
          <p:cNvSpPr/>
          <p:nvPr/>
        </p:nvSpPr>
        <p:spPr>
          <a:xfrm>
            <a:off x="2518312" y="27109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2518312" y="3795660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8974" y="3993981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5222" y="291807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Initial state"/>
          <p:cNvSpPr txBox="1"/>
          <p:nvPr/>
        </p:nvSpPr>
        <p:spPr>
          <a:xfrm>
            <a:off x="2359712" y="5107990"/>
            <a:ext cx="17160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state</a:t>
            </a:r>
          </a:p>
        </p:txBody>
      </p:sp>
      <p:sp>
        <p:nvSpPr>
          <p:cNvPr id="206" name="Rectangle"/>
          <p:cNvSpPr/>
          <p:nvPr/>
        </p:nvSpPr>
        <p:spPr>
          <a:xfrm>
            <a:off x="7090312" y="16441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2237" y="186150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"/>
          <p:cNvSpPr/>
          <p:nvPr/>
        </p:nvSpPr>
        <p:spPr>
          <a:xfrm>
            <a:off x="7217312" y="3898258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3837" y="3054799"/>
            <a:ext cx="3175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ectangle"/>
          <p:cNvSpPr/>
          <p:nvPr/>
        </p:nvSpPr>
        <p:spPr>
          <a:xfrm>
            <a:off x="7217312" y="28379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32394" y="4056126"/>
            <a:ext cx="2921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ine"/>
          <p:cNvSpPr/>
          <p:nvPr/>
        </p:nvSpPr>
        <p:spPr>
          <a:xfrm flipV="1">
            <a:off x="3714750" y="1946899"/>
            <a:ext cx="3412936" cy="2167901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Conversion amplitude"/>
          <p:cNvSpPr txBox="1"/>
          <p:nvPr/>
        </p:nvSpPr>
        <p:spPr>
          <a:xfrm rot="19620000">
            <a:off x="3697819" y="2440554"/>
            <a:ext cx="3439988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/>
            <a:r>
              <a:t>Conversion amplitude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345" y="6546446"/>
            <a:ext cx="3467101" cy="70307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eries solution"/>
          <p:cNvSpPr txBox="1"/>
          <p:nvPr/>
        </p:nvSpPr>
        <p:spPr>
          <a:xfrm>
            <a:off x="5966663" y="6566438"/>
            <a:ext cx="1820774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Series solution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0442" y="6430085"/>
            <a:ext cx="2662551" cy="67210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Final state"/>
          <p:cNvSpPr txBox="1"/>
          <p:nvPr/>
        </p:nvSpPr>
        <p:spPr>
          <a:xfrm>
            <a:off x="6967981" y="5019352"/>
            <a:ext cx="16209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Final state</a:t>
            </a:r>
          </a:p>
        </p:txBody>
      </p:sp>
      <p:sp>
        <p:nvSpPr>
          <p:cNvPr id="218" name="The full probability with matter effect for three neutrinos"/>
          <p:cNvSpPr txBox="1"/>
          <p:nvPr/>
        </p:nvSpPr>
        <p:spPr>
          <a:xfrm>
            <a:off x="196977" y="5817558"/>
            <a:ext cx="6883147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The full probability with matter effect for three neutrinos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^+_to_mu^+_+_n.pdf" descr="pi^+_to_mu^+_+_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464" y="2180110"/>
            <a:ext cx="1737292" cy="32574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harged NSI"/>
          <p:cNvSpPr txBox="1"/>
          <p:nvPr/>
        </p:nvSpPr>
        <p:spPr>
          <a:xfrm>
            <a:off x="901575" y="72374"/>
            <a:ext cx="1737292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Charged NSI</a:t>
            </a:r>
          </a:p>
        </p:txBody>
      </p:sp>
      <p:sp>
        <p:nvSpPr>
          <p:cNvPr id="222" name="Rectangle"/>
          <p:cNvSpPr/>
          <p:nvPr/>
        </p:nvSpPr>
        <p:spPr>
          <a:xfrm>
            <a:off x="2642449" y="669678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Rectangle"/>
          <p:cNvSpPr/>
          <p:nvPr/>
        </p:nvSpPr>
        <p:spPr>
          <a:xfrm>
            <a:off x="2556848" y="2017660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1936" y="2315288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4783" y="887048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nitial state"/>
          <p:cNvSpPr txBox="1"/>
          <p:nvPr/>
        </p:nvSpPr>
        <p:spPr>
          <a:xfrm>
            <a:off x="2359712" y="3551557"/>
            <a:ext cx="17160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state</a:t>
            </a:r>
          </a:p>
        </p:txBody>
      </p:sp>
      <p:sp>
        <p:nvSpPr>
          <p:cNvPr id="227" name="Rectangle"/>
          <p:cNvSpPr/>
          <p:nvPr/>
        </p:nvSpPr>
        <p:spPr>
          <a:xfrm>
            <a:off x="7395112" y="4503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7037" y="66770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angle"/>
          <p:cNvSpPr/>
          <p:nvPr/>
        </p:nvSpPr>
        <p:spPr>
          <a:xfrm>
            <a:off x="7347787" y="2448652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1637" y="1651952"/>
            <a:ext cx="3175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7395112" y="1453631"/>
            <a:ext cx="1150551" cy="65064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4337" y="2666022"/>
            <a:ext cx="2921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Line"/>
          <p:cNvSpPr/>
          <p:nvPr/>
        </p:nvSpPr>
        <p:spPr>
          <a:xfrm flipV="1">
            <a:off x="3725399" y="709947"/>
            <a:ext cx="3644087" cy="1742025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Line"/>
          <p:cNvSpPr/>
          <p:nvPr/>
        </p:nvSpPr>
        <p:spPr>
          <a:xfrm flipV="1">
            <a:off x="3753309" y="991583"/>
            <a:ext cx="3637854" cy="197833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Rectangle"/>
          <p:cNvSpPr/>
          <p:nvPr/>
        </p:nvSpPr>
        <p:spPr>
          <a:xfrm>
            <a:off x="2556848" y="2705346"/>
            <a:ext cx="1150551" cy="43566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47336" y="2815225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"/>
          <p:cNvSpPr/>
          <p:nvPr/>
        </p:nvSpPr>
        <p:spPr>
          <a:xfrm>
            <a:off x="238685" y="2661485"/>
            <a:ext cx="1992850" cy="73000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Survival amplitude"/>
          <p:cNvSpPr txBox="1"/>
          <p:nvPr/>
        </p:nvSpPr>
        <p:spPr>
          <a:xfrm rot="19860000">
            <a:off x="3998302" y="1977372"/>
            <a:ext cx="3439987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rgbClr val="FF2600"/>
                </a:solidFill>
              </a:defRPr>
            </a:lvl1pPr>
          </a:lstStyle>
          <a:p>
            <a:pPr/>
            <a:r>
              <a:t>Survival amplitude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2613" y="2885345"/>
            <a:ext cx="1584994" cy="28228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Conversion amplitude"/>
          <p:cNvSpPr txBox="1"/>
          <p:nvPr/>
        </p:nvSpPr>
        <p:spPr>
          <a:xfrm rot="20100000">
            <a:off x="3636954" y="1203432"/>
            <a:ext cx="343998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/>
            <a:r>
              <a:t>Conversion amplitude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0983" y="5288763"/>
            <a:ext cx="6032501" cy="70307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Final state"/>
          <p:cNvSpPr txBox="1"/>
          <p:nvPr/>
        </p:nvSpPr>
        <p:spPr>
          <a:xfrm>
            <a:off x="7017361" y="3479456"/>
            <a:ext cx="16209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Final state</a:t>
            </a:r>
          </a:p>
        </p:txBody>
      </p:sp>
      <p:sp>
        <p:nvSpPr>
          <p:cNvPr id="243" name="Series solution"/>
          <p:cNvSpPr txBox="1"/>
          <p:nvPr/>
        </p:nvSpPr>
        <p:spPr>
          <a:xfrm>
            <a:off x="7012675" y="5440599"/>
            <a:ext cx="1820775" cy="39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Series solution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12642" y="5304246"/>
            <a:ext cx="2662552" cy="672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57641" y="62555"/>
            <a:ext cx="1831855" cy="358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harged NSI"/>
          <p:cNvSpPr txBox="1"/>
          <p:nvPr/>
        </p:nvSpPr>
        <p:spPr>
          <a:xfrm>
            <a:off x="901575" y="72374"/>
            <a:ext cx="1737292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Charged NSI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641" y="62555"/>
            <a:ext cx="1831855" cy="358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reen Shot 2024-04-02 at 20.54.04.png" descr="Screen Shot 2024-04-02 at 20.54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706" y="1312729"/>
            <a:ext cx="6311325" cy="2963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0336" y="3107325"/>
            <a:ext cx="442910" cy="35854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he time evolution for Charged NSI is similar to the time evolution…"/>
          <p:cNvSpPr txBox="1"/>
          <p:nvPr/>
        </p:nvSpPr>
        <p:spPr>
          <a:xfrm>
            <a:off x="178308" y="4228198"/>
            <a:ext cx="7733107" cy="7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</a:t>
            </a:r>
            <a:r>
              <a:rPr>
                <a:solidFill>
                  <a:srgbClr val="942193"/>
                </a:solidFill>
              </a:rPr>
              <a:t>The time evolution for Charged NSI is similar to the time evolution</a:t>
            </a:r>
            <a:endParaRPr>
              <a:solidFill>
                <a:srgbClr val="942193"/>
              </a:solidFill>
            </a:endParaRPr>
          </a:p>
          <a:p>
            <a:pPr algn="l">
              <a:defRPr sz="1900">
                <a:solidFill>
                  <a:srgbClr val="942193"/>
                </a:solidFill>
              </a:defRPr>
            </a:pPr>
            <a:r>
              <a:t> in usual oscillation scenario.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983" y="5288763"/>
            <a:ext cx="6032501" cy="703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