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62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64054-6BF6-0B6D-C3C5-F1603B5867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3B658A-04FE-4A59-FDB5-616750D34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4C18EF-B942-E0C1-3E34-6A7526193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2B8A-5549-3447-A027-5084081C9C2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9B2D4-991F-701A-087A-E94C80CC3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40926-3A33-9EC7-F818-908708A2C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A9E-5D26-6044-AC04-5BD890742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726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586F6-52B2-2F48-6613-E7BA1F9B0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2032B0-69CE-5A7A-DB96-1CEA209DCC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E2466-9183-B116-E395-50D962EDC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2B8A-5549-3447-A027-5084081C9C2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5F108-C6C8-C487-007E-18FA237B0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C223E3-ABEB-2EB8-4179-2D9754BF9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A9E-5D26-6044-AC04-5BD890742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669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81F3AD-AEF3-B073-E49B-FF3DF65C1C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84D940-4FD2-CE59-B1F9-C480FCC61D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4DDC1A-9A4F-73FB-0939-4162F92BC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2B8A-5549-3447-A027-5084081C9C2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9977D-F0B4-7744-5E10-6ADBA90BB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489BB-2C87-AA92-91A1-9A1C2AB24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A9E-5D26-6044-AC04-5BD890742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664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105BE-9839-E8FC-8A59-6CEAC55B2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A2DC5-3D85-74BA-7E5F-21467D56D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F0BA0-61B0-6113-F06F-FE358B7F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2B8A-5549-3447-A027-5084081C9C2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9BC794-D1B7-6EEF-62AB-5057DF9EA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F1C7BD-789C-292F-3B9E-ABBEF8695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A9E-5D26-6044-AC04-5BD890742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164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84A34-B2FE-5BBE-0E26-2DC37084C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022FE-8888-874B-1095-11FC056BE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C043C-D07F-9F6B-1D91-DA0857512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2B8A-5549-3447-A027-5084081C9C2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25835-0797-D64E-90DA-9DC9AFC7A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5ACEF-AEEF-4597-D6C9-8F2C3F962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A9E-5D26-6044-AC04-5BD890742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478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ABBD6-C116-2BFB-3134-3680D8BE4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CF9C7A-4AF6-18A3-F423-C46AF8E58F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442558-3F65-E442-94D9-0848BDC5FE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7E457-BF3F-A4A9-B4AB-3A76F5E1E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2B8A-5549-3447-A027-5084081C9C2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24F42-DBCC-5CCF-8BA2-23FB16E1F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EBB91F-EE6D-5B02-35A3-B4E188FF2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A9E-5D26-6044-AC04-5BD890742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040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833D9-190C-5F59-A899-789FD57E7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DE924A-4B58-0947-1AD0-CBD7793DB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C2A38E-BE22-B15D-C229-93E4C2E163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814559-C65E-942F-5D16-69B9E56DB1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EB3D85-2790-167C-9F2D-B3F9F945E9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889E32-7C62-AFB1-E710-BA8308D48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2B8A-5549-3447-A027-5084081C9C2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0753B5-A6D7-4664-C13C-164703F2C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816A83-4F55-500F-9F93-1D69E7122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A9E-5D26-6044-AC04-5BD890742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48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0715F-A730-D201-8844-C3EEB91BC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96190E-C434-1FA9-E415-078DB56D0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2B8A-5549-3447-A027-5084081C9C2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47DD46-F14A-9599-06F6-4DE224B88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E490ED-120C-28CB-5C40-55BD0B399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A9E-5D26-6044-AC04-5BD890742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778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00B984-B97A-44F4-C09D-5043D7EEC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2B8A-5549-3447-A027-5084081C9C2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9FBEC5-0F82-342B-7B8E-0605E6E58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76CD8F-CD0E-2674-E95E-C231A793A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A9E-5D26-6044-AC04-5BD890742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890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7E456-4BCB-7637-6467-5BC13F6CD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D9579-36CE-E787-8159-641C1E8E1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39C3CE-0C16-211A-D5FB-B785EE8003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17E88D-B498-9FA6-F99D-571B79B77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2B8A-5549-3447-A027-5084081C9C2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3DA712-DC2F-9B48-282A-2AEE110F8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2B4A8-14F4-5F19-A854-1D2EDDB43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A9E-5D26-6044-AC04-5BD890742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992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65F38-E9DC-CB41-E438-CC755AC83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1C5E9C-EE63-8171-5155-EEA078D76E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7B5A1-59C1-E82D-5ED0-C17CC58989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4594F0-2439-DF45-6A57-D755C82FE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2B8A-5549-3447-A027-5084081C9C2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C5F04-AED0-874C-CA6B-FBB5FE59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60D8-0AD0-06EC-8E20-62AE5D550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73A9E-5D26-6044-AC04-5BD890742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187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88305F-81A8-C9FC-84BE-AEA23C34C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5EB1D5-4434-87A1-7673-8A8A14E19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E0E85-0477-AC80-1C9E-BCA1A694CC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372B8A-5549-3447-A027-5084081C9C2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C10D9-0E92-EDB0-11C0-AC09C48A55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2CB3AE-03B3-149F-8E53-2F8813F46B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C73A9E-5D26-6044-AC04-5BD890742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360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06B47-97DF-C5E2-E0F2-0C6CE7254E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8307" y="272280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3</a:t>
            </a:r>
            <a:r>
              <a:rPr lang="en-US" baseline="30000" dirty="0"/>
              <a:t>rd</a:t>
            </a:r>
            <a:r>
              <a:rPr lang="en-US" dirty="0"/>
              <a:t> CDHY workshop:</a:t>
            </a:r>
            <a:br>
              <a:rPr lang="en-US" dirty="0"/>
            </a:br>
            <a:r>
              <a:rPr lang="en-US" dirty="0"/>
              <a:t>Galactic </a:t>
            </a:r>
            <a:r>
              <a:rPr lang="en-US" dirty="0" err="1"/>
              <a:t>PeVatrons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Closing remarks (sadly)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ED8ECD-990D-D153-4BAF-EDF47896D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82523"/>
            <a:ext cx="9144000" cy="1655762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4085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FB994-6A46-EBBE-8A2E-8B33737DD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0563-02C8-72C1-31B3-61463FFB0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Galactic </a:t>
            </a:r>
            <a:r>
              <a:rPr lang="en-US" dirty="0" err="1"/>
              <a:t>PeVatrons</a:t>
            </a:r>
            <a:r>
              <a:rPr lang="en-US" dirty="0"/>
              <a:t>: where do we stand?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C1543-D861-CE9E-4CF1-0B9FAF104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 (</a:t>
            </a:r>
            <a:r>
              <a:rPr lang="en-US" dirty="0" err="1"/>
              <a:t>PeVatons</a:t>
            </a:r>
            <a:r>
              <a:rPr lang="en-US" dirty="0"/>
              <a:t>) ~ 50 =&gt; still missing </a:t>
            </a:r>
            <a:r>
              <a:rPr lang="en-US" dirty="0" err="1"/>
              <a:t>PeVatrons</a:t>
            </a:r>
            <a:r>
              <a:rPr lang="en-US" dirty="0"/>
              <a:t> in the southern sky </a:t>
            </a:r>
          </a:p>
          <a:p>
            <a:r>
              <a:rPr lang="en-US" dirty="0"/>
              <a:t>N (Workshop participants) ~ 50 </a:t>
            </a:r>
          </a:p>
          <a:p>
            <a:r>
              <a:rPr lang="en-US" dirty="0"/>
              <a:t>Compared to N(neutrino researchers) &gt;&gt; N(neutrino events) =&gt; More competitions </a:t>
            </a:r>
          </a:p>
          <a:p>
            <a:endParaRPr lang="en-US" dirty="0"/>
          </a:p>
          <a:p>
            <a:r>
              <a:rPr lang="en-US" dirty="0"/>
              <a:t>More </a:t>
            </a:r>
            <a:r>
              <a:rPr lang="en-US" dirty="0" err="1"/>
              <a:t>PeVatron</a:t>
            </a:r>
            <a:r>
              <a:rPr lang="en-US" dirty="0"/>
              <a:t> classes known now: </a:t>
            </a:r>
            <a:r>
              <a:rPr lang="en-US" dirty="0" err="1"/>
              <a:t>microquasars</a:t>
            </a:r>
            <a:r>
              <a:rPr lang="en-US" dirty="0"/>
              <a:t>, star clusters</a:t>
            </a:r>
          </a:p>
          <a:p>
            <a:r>
              <a:rPr lang="en-US" dirty="0" err="1"/>
              <a:t>PeVatrons</a:t>
            </a:r>
            <a:r>
              <a:rPr lang="en-US" dirty="0"/>
              <a:t> are less dark because of many follow-up observations. </a:t>
            </a:r>
          </a:p>
          <a:p>
            <a:r>
              <a:rPr lang="en-US" dirty="0"/>
              <a:t>New </a:t>
            </a:r>
            <a:r>
              <a:rPr lang="en-US" dirty="0" err="1"/>
              <a:t>PeVatron</a:t>
            </a:r>
            <a:r>
              <a:rPr lang="en-US" dirty="0"/>
              <a:t> nicknames: passive, still dark, transient </a:t>
            </a:r>
            <a:r>
              <a:rPr lang="en-US" dirty="0" err="1"/>
              <a:t>PeVatrons</a:t>
            </a:r>
            <a:endParaRPr lang="en-US" dirty="0"/>
          </a:p>
          <a:p>
            <a:r>
              <a:rPr lang="en-US" dirty="0"/>
              <a:t>Still leptonic vs hadronic origin of UHE emission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021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EBDA6-1F33-6F77-5628-4544913C8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Microscopic vs Macroscopic views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C1EFF-0DEE-477A-EB81-AD5A5879D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Individual </a:t>
            </a:r>
            <a:r>
              <a:rPr lang="en-US" dirty="0" err="1"/>
              <a:t>PeVatrons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Resolving the most energetic acceleration sites within </a:t>
            </a:r>
            <a:r>
              <a:rPr lang="en-US" dirty="0" err="1"/>
              <a:t>PeVatron</a:t>
            </a:r>
            <a:r>
              <a:rPr lang="en-US" dirty="0"/>
              <a:t> candidates</a:t>
            </a:r>
          </a:p>
          <a:p>
            <a:pPr lvl="1"/>
            <a:r>
              <a:rPr lang="en-US" dirty="0"/>
              <a:t>MW SED modeling and fitting </a:t>
            </a:r>
          </a:p>
          <a:p>
            <a:pPr lvl="1"/>
            <a:r>
              <a:rPr lang="en-US" dirty="0"/>
              <a:t>Connecting the measurements and first-principle simulations</a:t>
            </a:r>
          </a:p>
          <a:p>
            <a:r>
              <a:rPr lang="en-US" dirty="0"/>
              <a:t>Input parameters =&gt; time-evolution models =&gt; predictions</a:t>
            </a:r>
          </a:p>
          <a:p>
            <a:pPr lvl="1"/>
            <a:r>
              <a:rPr lang="en-US" dirty="0"/>
              <a:t>SNRs, </a:t>
            </a:r>
            <a:r>
              <a:rPr lang="en-US" dirty="0" err="1"/>
              <a:t>PWNe</a:t>
            </a:r>
            <a:r>
              <a:rPr lang="en-US" dirty="0"/>
              <a:t>, </a:t>
            </a:r>
            <a:r>
              <a:rPr lang="en-US" dirty="0" err="1"/>
              <a:t>microquasars</a:t>
            </a:r>
            <a:r>
              <a:rPr lang="en-US" dirty="0"/>
              <a:t>, star clusters </a:t>
            </a:r>
          </a:p>
          <a:p>
            <a:pPr lvl="1"/>
            <a:r>
              <a:rPr lang="en-US" dirty="0"/>
              <a:t>Integration time: ~10 yrs to millions of years </a:t>
            </a:r>
          </a:p>
          <a:p>
            <a:pPr lvl="1"/>
            <a:r>
              <a:rPr lang="en-US" dirty="0"/>
              <a:t>More reliable inputs =&gt; More accurate outputs (or garbage in =&gt; garbage out)  </a:t>
            </a:r>
          </a:p>
          <a:p>
            <a:r>
              <a:rPr lang="en-US" dirty="0"/>
              <a:t>Population studies =&gt; local CR spectra  </a:t>
            </a:r>
          </a:p>
          <a:p>
            <a:pPr lvl="1"/>
            <a:r>
              <a:rPr lang="en-US" dirty="0"/>
              <a:t>Adding SNRs, </a:t>
            </a:r>
            <a:r>
              <a:rPr lang="en-US" dirty="0" err="1"/>
              <a:t>microquasars</a:t>
            </a:r>
            <a:r>
              <a:rPr lang="en-US" dirty="0"/>
              <a:t>… =&gt; the knee</a:t>
            </a:r>
          </a:p>
          <a:p>
            <a:pPr lvl="1"/>
            <a:r>
              <a:rPr lang="en-US" dirty="0"/>
              <a:t>Adding </a:t>
            </a:r>
            <a:r>
              <a:rPr lang="en-US" dirty="0" err="1"/>
              <a:t>PWNe</a:t>
            </a:r>
            <a:r>
              <a:rPr lang="en-US" dirty="0"/>
              <a:t> and pulsar halos =&gt; the positron excess  </a:t>
            </a:r>
          </a:p>
        </p:txBody>
      </p:sp>
    </p:spTree>
    <p:extLst>
      <p:ext uri="{BB962C8B-B14F-4D97-AF65-F5344CB8AC3E}">
        <p14:creationId xmlns:p14="http://schemas.microsoft.com/office/powerpoint/2010/main" val="2574943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F9BC2-BA33-2B28-FFAF-47A3F3A61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Closing remarks: Just the beginning…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D11E0-0BB3-2587-B5CE-79DB88DAA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had 3-day, fully-packed, “all about </a:t>
            </a:r>
            <a:r>
              <a:rPr lang="en-US" dirty="0" err="1"/>
              <a:t>PeVatrons</a:t>
            </a:r>
            <a:r>
              <a:rPr lang="en-US" dirty="0"/>
              <a:t>” workshop</a:t>
            </a:r>
          </a:p>
          <a:p>
            <a:pPr lvl="1"/>
            <a:r>
              <a:rPr lang="en-US" dirty="0" err="1"/>
              <a:t>Microquasar</a:t>
            </a:r>
            <a:r>
              <a:rPr lang="en-US" dirty="0"/>
              <a:t> session at the HEAD meeting next week</a:t>
            </a:r>
          </a:p>
          <a:p>
            <a:r>
              <a:rPr lang="en-US" dirty="0"/>
              <a:t>We shared passion, curiosity and deep insights about </a:t>
            </a:r>
            <a:r>
              <a:rPr lang="en-US" dirty="0" err="1"/>
              <a:t>PeVatrons</a:t>
            </a:r>
            <a:r>
              <a:rPr lang="en-US" dirty="0"/>
              <a:t>.    </a:t>
            </a:r>
          </a:p>
          <a:p>
            <a:r>
              <a:rPr lang="en-US" dirty="0"/>
              <a:t>Observers from many </a:t>
            </a:r>
            <a:r>
              <a:rPr lang="en-US" dirty="0" err="1"/>
              <a:t>PeVatron</a:t>
            </a:r>
            <a:r>
              <a:rPr lang="en-US" dirty="0"/>
              <a:t> telescopes =&gt; many recent discoveries were presented  </a:t>
            </a:r>
          </a:p>
          <a:p>
            <a:r>
              <a:rPr lang="en-US" dirty="0"/>
              <a:t>Theorists working on all kinds of </a:t>
            </a:r>
            <a:r>
              <a:rPr lang="en-US" dirty="0" err="1"/>
              <a:t>PeVatrons</a:t>
            </a:r>
            <a:r>
              <a:rPr lang="en-US" dirty="0"/>
              <a:t> (and specific sources) </a:t>
            </a:r>
          </a:p>
          <a:p>
            <a:r>
              <a:rPr lang="en-US" dirty="0"/>
              <a:t>The prospect of </a:t>
            </a:r>
            <a:r>
              <a:rPr lang="en-US" dirty="0" err="1"/>
              <a:t>PeVatron</a:t>
            </a:r>
            <a:r>
              <a:rPr lang="en-US" dirty="0"/>
              <a:t> science is bright and expanding rapidly</a:t>
            </a:r>
          </a:p>
          <a:p>
            <a:pPr lvl="1"/>
            <a:r>
              <a:rPr lang="en-US" dirty="0"/>
              <a:t>Young </a:t>
            </a:r>
            <a:r>
              <a:rPr lang="en-US" dirty="0" err="1"/>
              <a:t>PeVatron</a:t>
            </a:r>
            <a:r>
              <a:rPr lang="en-US" dirty="0"/>
              <a:t> astrophysicists (students and postdocs) </a:t>
            </a:r>
          </a:p>
          <a:p>
            <a:pPr lvl="1"/>
            <a:r>
              <a:rPr lang="en-US" dirty="0"/>
              <a:t>Senior but energetic </a:t>
            </a:r>
            <a:r>
              <a:rPr lang="en-US" dirty="0" err="1"/>
              <a:t>PeVatron</a:t>
            </a:r>
            <a:r>
              <a:rPr lang="en-US" dirty="0"/>
              <a:t> researchers 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502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273</Words>
  <Application>Microsoft Macintosh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The 3rd CDHY workshop: Galactic PeVatrons  Closing remarks (sadly)</vt:lpstr>
      <vt:lpstr>Galactic PeVatrons: where do we stand?   </vt:lpstr>
      <vt:lpstr>Microscopic vs Macroscopic views </vt:lpstr>
      <vt:lpstr>Closing remarks: Just the beginning…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Kaya Mori</dc:creator>
  <cp:lastModifiedBy>Kaya Mori</cp:lastModifiedBy>
  <cp:revision>22</cp:revision>
  <dcterms:created xsi:type="dcterms:W3CDTF">2025-10-10T15:16:41Z</dcterms:created>
  <dcterms:modified xsi:type="dcterms:W3CDTF">2025-10-10T20:52:56Z</dcterms:modified>
</cp:coreProperties>
</file>