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57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8"/>
  </p:normalViewPr>
  <p:slideViewPr>
    <p:cSldViewPr snapToGrid="0">
      <p:cViewPr varScale="1">
        <p:scale>
          <a:sx n="104" d="100"/>
          <a:sy n="104" d="100"/>
        </p:scale>
        <p:origin x="232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64054-6BF6-0B6D-C3C5-F1603B5867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3B658A-04FE-4A59-FDB5-616750D34D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4C18EF-B942-E0C1-3E34-6A7526193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72B8A-5549-3447-A027-5084081C9C2A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9B2D4-991F-701A-087A-E94C80CC3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40926-3A33-9EC7-F818-908708A2C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73A9E-5D26-6044-AC04-5BD890742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726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586F6-52B2-2F48-6613-E7BA1F9B0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2032B0-69CE-5A7A-DB96-1CEA209DCC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DE2466-9183-B116-E395-50D962EDC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72B8A-5549-3447-A027-5084081C9C2A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E5F108-C6C8-C487-007E-18FA237B0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C223E3-ABEB-2EB8-4179-2D9754BF9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73A9E-5D26-6044-AC04-5BD890742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669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81F3AD-AEF3-B073-E49B-FF3DF65C1C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84D940-4FD2-CE59-B1F9-C480FCC61D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4DDC1A-9A4F-73FB-0939-4162F92BC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72B8A-5549-3447-A027-5084081C9C2A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19977D-F0B4-7744-5E10-6ADBA90BB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2489BB-2C87-AA92-91A1-9A1C2AB2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73A9E-5D26-6044-AC04-5BD890742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664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105BE-9839-E8FC-8A59-6CEAC55B2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A2DC5-3D85-74BA-7E5F-21467D56DD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DF0BA0-61B0-6113-F06F-FE358B7F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72B8A-5549-3447-A027-5084081C9C2A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BC794-D1B7-6EEF-62AB-5057DF9EA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F1C7BD-789C-292F-3B9E-ABBEF8695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73A9E-5D26-6044-AC04-5BD890742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164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84A34-B2FE-5BBE-0E26-2DC37084C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022FE-8888-874B-1095-11FC056BE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C043C-D07F-9F6B-1D91-DA0857512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72B8A-5549-3447-A027-5084081C9C2A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25835-0797-D64E-90DA-9DC9AFC7A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5ACEF-AEEF-4597-D6C9-8F2C3F962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73A9E-5D26-6044-AC04-5BD890742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78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ABBD6-C116-2BFB-3134-3680D8BE4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F9C7A-4AF6-18A3-F423-C46AF8E58F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442558-3F65-E442-94D9-0848BDC5F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17E457-BF3F-A4A9-B4AB-3A76F5E1E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72B8A-5549-3447-A027-5084081C9C2A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D24F42-DBCC-5CCF-8BA2-23FB16E1F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EBB91F-EE6D-5B02-35A3-B4E188FF2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73A9E-5D26-6044-AC04-5BD890742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040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833D9-190C-5F59-A899-789FD57E7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DE924A-4B58-0947-1AD0-CBD7793DB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C2A38E-BE22-B15D-C229-93E4C2E163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814559-C65E-942F-5D16-69B9E56DB1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EB3D85-2790-167C-9F2D-B3F9F945E9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889E32-7C62-AFB1-E710-BA8308D48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72B8A-5549-3447-A027-5084081C9C2A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0753B5-A6D7-4664-C13C-164703F2C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816A83-4F55-500F-9F93-1D69E7122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73A9E-5D26-6044-AC04-5BD890742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648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0715F-A730-D201-8844-C3EEB91BC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96190E-C434-1FA9-E415-078DB56D0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72B8A-5549-3447-A027-5084081C9C2A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47DD46-F14A-9599-06F6-4DE224B8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E490ED-120C-28CB-5C40-55BD0B399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73A9E-5D26-6044-AC04-5BD890742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778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00B984-B97A-44F4-C09D-5043D7EEC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72B8A-5549-3447-A027-5084081C9C2A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9FBEC5-0F82-342B-7B8E-0605E6E58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76CD8F-CD0E-2674-E95E-C231A793A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73A9E-5D26-6044-AC04-5BD890742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90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7E456-4BCB-7637-6467-5BC13F6CD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D9579-36CE-E787-8159-641C1E8E1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39C3CE-0C16-211A-D5FB-B785EE8003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17E88D-B498-9FA6-F99D-571B79B77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72B8A-5549-3447-A027-5084081C9C2A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3DA712-DC2F-9B48-282A-2AEE110F8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B2B4A8-14F4-5F19-A854-1D2EDDB43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73A9E-5D26-6044-AC04-5BD890742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92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65F38-E9DC-CB41-E438-CC755AC83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1C5E9C-EE63-8171-5155-EEA078D76E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7B5A1-59C1-E82D-5ED0-C17CC58989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4594F0-2439-DF45-6A57-D755C82FE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72B8A-5549-3447-A027-5084081C9C2A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3C5F04-AED0-874C-CA6B-FBB5FE599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7A60D8-0AD0-06EC-8E20-62AE5D550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73A9E-5D26-6044-AC04-5BD890742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187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88305F-81A8-C9FC-84BE-AEA23C34C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5EB1D5-4434-87A1-7673-8A8A14E19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AE0E85-0477-AC80-1C9E-BCA1A694CC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8372B8A-5549-3447-A027-5084081C9C2A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C10D9-0E92-EDB0-11C0-AC09C48A55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2CB3AE-03B3-149F-8E53-2F8813F46B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BC73A9E-5D26-6044-AC04-5BD890742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360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3.png"/><Relationship Id="rId1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06B47-97DF-C5E2-E0F2-0C6CE7254E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Discussion session: </a:t>
            </a:r>
            <a:br>
              <a:rPr lang="en-US" dirty="0"/>
            </a:br>
            <a:r>
              <a:rPr lang="en-US" dirty="0"/>
              <a:t>Alternative </a:t>
            </a:r>
            <a:r>
              <a:rPr lang="en-US" dirty="0" err="1"/>
              <a:t>PeVatrons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ED8ECD-990D-D153-4BAF-EDF47896D4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82523"/>
            <a:ext cx="9144000" cy="1655762"/>
          </a:xfrm>
        </p:spPr>
        <p:txBody>
          <a:bodyPr/>
          <a:lstStyle/>
          <a:p>
            <a:r>
              <a:rPr lang="en-US" dirty="0"/>
              <a:t>Kaya and Matthew </a:t>
            </a:r>
          </a:p>
        </p:txBody>
      </p:sp>
    </p:spTree>
    <p:extLst>
      <p:ext uri="{BB962C8B-B14F-4D97-AF65-F5344CB8AC3E}">
        <p14:creationId xmlns:p14="http://schemas.microsoft.com/office/powerpoint/2010/main" val="3734085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613C3-5244-9F48-9997-7B1623E36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BD96F-CB2E-7689-9A39-13F934885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044"/>
            <a:ext cx="10515600" cy="1325563"/>
          </a:xfrm>
        </p:spPr>
        <p:txBody>
          <a:bodyPr/>
          <a:lstStyle/>
          <a:p>
            <a:r>
              <a:rPr lang="en-US" dirty="0"/>
              <a:t>Pulsar wind nebulae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8AEE0D-1423-50F3-E275-F3D0D3DC6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7387"/>
            <a:ext cx="10515600" cy="4351338"/>
          </a:xfrm>
        </p:spPr>
        <p:txBody>
          <a:bodyPr/>
          <a:lstStyle/>
          <a:p>
            <a:r>
              <a:rPr lang="en-US" dirty="0"/>
              <a:t>One source and one acceleration/injection site</a:t>
            </a:r>
          </a:p>
          <a:p>
            <a:r>
              <a:rPr lang="en-US" dirty="0"/>
              <a:t>Energy injection rate is known = spin-down power</a:t>
            </a:r>
          </a:p>
          <a:p>
            <a:r>
              <a:rPr lang="en-US" dirty="0"/>
              <a:t>MW SED and morphology data can be modeled and fitted  </a:t>
            </a:r>
          </a:p>
        </p:txBody>
      </p:sp>
      <p:grpSp>
        <p:nvGrpSpPr>
          <p:cNvPr id="8" name="그룹 136">
            <a:extLst>
              <a:ext uri="{FF2B5EF4-FFF2-40B4-BE49-F238E27FC236}">
                <a16:creationId xmlns:a16="http://schemas.microsoft.com/office/drawing/2014/main" id="{9F00BA8F-E131-5DEB-9651-9FB988CE7792}"/>
              </a:ext>
            </a:extLst>
          </p:cNvPr>
          <p:cNvGrpSpPr/>
          <p:nvPr/>
        </p:nvGrpSpPr>
        <p:grpSpPr>
          <a:xfrm>
            <a:off x="6376574" y="2928765"/>
            <a:ext cx="3891891" cy="3646414"/>
            <a:chOff x="3644124" y="740025"/>
            <a:chExt cx="1940011" cy="1956791"/>
          </a:xfrm>
        </p:grpSpPr>
        <p:grpSp>
          <p:nvGrpSpPr>
            <p:cNvPr id="9" name="그룹 9">
              <a:extLst>
                <a:ext uri="{FF2B5EF4-FFF2-40B4-BE49-F238E27FC236}">
                  <a16:creationId xmlns:a16="http://schemas.microsoft.com/office/drawing/2014/main" id="{21611801-9017-8AD3-F83F-DEC6756E4AFA}"/>
                </a:ext>
              </a:extLst>
            </p:cNvPr>
            <p:cNvGrpSpPr/>
            <p:nvPr/>
          </p:nvGrpSpPr>
          <p:grpSpPr>
            <a:xfrm>
              <a:off x="3644124" y="740025"/>
              <a:ext cx="1940011" cy="1956791"/>
              <a:chOff x="3453624" y="740025"/>
              <a:chExt cx="1940011" cy="1956791"/>
            </a:xfrm>
          </p:grpSpPr>
          <p:pic>
            <p:nvPicPr>
              <p:cNvPr id="11" name="그림 46">
                <a:extLst>
                  <a:ext uri="{FF2B5EF4-FFF2-40B4-BE49-F238E27FC236}">
                    <a16:creationId xmlns:a16="http://schemas.microsoft.com/office/drawing/2014/main" id="{BA5125E6-2200-5C9F-B455-264FD0E214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23726" t="29704" r="27266" b="21585"/>
              <a:stretch>
                <a:fillRect/>
              </a:stretch>
            </p:blipFill>
            <p:spPr>
              <a:xfrm>
                <a:off x="3453624" y="740025"/>
                <a:ext cx="1940011" cy="1956791"/>
              </a:xfrm>
              <a:prstGeom prst="rect">
                <a:avLst/>
              </a:prstGeom>
            </p:spPr>
          </p:pic>
          <p:pic>
            <p:nvPicPr>
              <p:cNvPr id="12" name="그림 47" descr="원, 우주, 어둠, 별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048B56C8-DBA4-D55A-0122-CA89F4B40B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13426" t="14147" r="10896" b="11488"/>
              <a:stretch>
                <a:fillRect/>
              </a:stretch>
            </p:blipFill>
            <p:spPr>
              <a:xfrm>
                <a:off x="4093201" y="1343635"/>
                <a:ext cx="620538" cy="625905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4AEFA3E-929F-D372-53B3-79A0919A641F}"/>
                    </a:ext>
                  </a:extLst>
                </p:cNvPr>
                <p:cNvSpPr txBox="1"/>
                <p:nvPr/>
              </p:nvSpPr>
              <p:spPr>
                <a:xfrm>
                  <a:off x="4360039" y="1213286"/>
                  <a:ext cx="55066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000" b="1" i="1" smtClean="0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en-US" altLang="ko-KR" sz="1000" b="1" i="1" smtClean="0">
                                <a:latin typeface="Cambria Math" panose="02040503050406030204" pitchFamily="18" charset="0"/>
                              </a:rPr>
                              <m:t>𝑷𝑾𝑵</m:t>
                            </m:r>
                          </m:sub>
                        </m:sSub>
                      </m:oMath>
                    </m:oMathPara>
                  </a14:m>
                  <a:endParaRPr lang="ko-KR" altLang="en-US" sz="1000" b="1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86EFAD0B-2945-1EF7-47C2-20440719B5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60039" y="1213286"/>
                  <a:ext cx="550664" cy="246221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4" name="Picture 13" descr="A black background with white text and circles&#10;&#10;AI-generated content may be incorrect.">
            <a:extLst>
              <a:ext uri="{FF2B5EF4-FFF2-40B4-BE49-F238E27FC236}">
                <a16:creationId xmlns:a16="http://schemas.microsoft.com/office/drawing/2014/main" id="{0989CC5C-1E02-6ADE-261E-407262298DD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87849" y="3200065"/>
            <a:ext cx="3351984" cy="334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284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02CD0D-85F0-4C9C-E991-6679EBE76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C73DC-6BBA-A45D-E5FC-1E49FD5BA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Supernova remnants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264040-BAA8-4340-9F73-3253770AB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16701"/>
            <a:ext cx="10974859" cy="4351338"/>
          </a:xfrm>
        </p:spPr>
        <p:txBody>
          <a:bodyPr/>
          <a:lstStyle/>
          <a:p>
            <a:r>
              <a:rPr lang="en-US" dirty="0"/>
              <a:t>One source and multiple acceleration sites</a:t>
            </a:r>
          </a:p>
          <a:p>
            <a:r>
              <a:rPr lang="en-US" dirty="0"/>
              <a:t>Identify acceleration sites =&gt; Hard X-ray (</a:t>
            </a:r>
            <a:r>
              <a:rPr lang="en-US" dirty="0" err="1"/>
              <a:t>NuSTAR</a:t>
            </a:r>
            <a:r>
              <a:rPr lang="en-US" dirty="0"/>
              <a:t>)</a:t>
            </a:r>
          </a:p>
          <a:p>
            <a:r>
              <a:rPr lang="en-US" dirty="0"/>
              <a:t>Energy injection rate/spectrum =&gt; radio + hard X-ray SED variability</a:t>
            </a:r>
          </a:p>
          <a:p>
            <a:r>
              <a:rPr lang="en-US" dirty="0"/>
              <a:t>Robust comparison with DSA simulation (Rebecca, Martin, Emily)</a:t>
            </a:r>
          </a:p>
          <a:p>
            <a:endParaRPr lang="en-US" dirty="0"/>
          </a:p>
        </p:txBody>
      </p:sp>
      <p:pic>
        <p:nvPicPr>
          <p:cNvPr id="5" name="Picture 4" descr="A close-up of a map&#10;&#10;AI-generated content may be incorrect.">
            <a:extLst>
              <a:ext uri="{FF2B5EF4-FFF2-40B4-BE49-F238E27FC236}">
                <a16:creationId xmlns:a16="http://schemas.microsoft.com/office/drawing/2014/main" id="{0A109AB8-6758-EDD8-B2E5-63327A9D2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3204" y="3648205"/>
            <a:ext cx="2839608" cy="2844669"/>
          </a:xfrm>
          <a:prstGeom prst="rect">
            <a:avLst/>
          </a:prstGeom>
        </p:spPr>
      </p:pic>
      <p:pic>
        <p:nvPicPr>
          <p:cNvPr id="7" name="Picture 6" descr="A colorful image of a galaxy&#10;&#10;AI-generated content may be incorrect.">
            <a:extLst>
              <a:ext uri="{FF2B5EF4-FFF2-40B4-BE49-F238E27FC236}">
                <a16:creationId xmlns:a16="http://schemas.microsoft.com/office/drawing/2014/main" id="{3610AAE4-6594-7AAA-3295-B453AEACC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189" y="3630269"/>
            <a:ext cx="2967681" cy="284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5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8F808-F4F9-3674-7C69-D99AC02D7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932BE-E834-A879-FFA4-1DEEC90BC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702"/>
            <a:ext cx="10515600" cy="1325563"/>
          </a:xfrm>
        </p:spPr>
        <p:txBody>
          <a:bodyPr/>
          <a:lstStyle/>
          <a:p>
            <a:r>
              <a:rPr lang="en-US" dirty="0" err="1"/>
              <a:t>Microquasars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79450-0429-F6A4-DB79-888D6D816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2564"/>
            <a:ext cx="10515600" cy="4351338"/>
          </a:xfrm>
        </p:spPr>
        <p:txBody>
          <a:bodyPr/>
          <a:lstStyle/>
          <a:p>
            <a:r>
              <a:rPr lang="en-US" dirty="0"/>
              <a:t>One source and multiple acceleration sites</a:t>
            </a:r>
          </a:p>
          <a:p>
            <a:r>
              <a:rPr lang="en-US" dirty="0"/>
              <a:t>Identify acceleration sites: HAWC/LHAASO =&gt; IACTs =&gt; X-rays</a:t>
            </a:r>
          </a:p>
          <a:p>
            <a:r>
              <a:rPr lang="en-US" dirty="0"/>
              <a:t>Comparison with MHD/PIC simulations (e.g., </a:t>
            </a:r>
            <a:r>
              <a:rPr lang="en-US" dirty="0" err="1"/>
              <a:t>Haocheng</a:t>
            </a:r>
            <a:r>
              <a:rPr lang="en-US" dirty="0"/>
              <a:t>)</a:t>
            </a:r>
          </a:p>
        </p:txBody>
      </p:sp>
      <p:pic>
        <p:nvPicPr>
          <p:cNvPr id="6" name="Picture 5" descr="A map of a sea&#10;&#10;AI-generated content may be incorrect.">
            <a:extLst>
              <a:ext uri="{FF2B5EF4-FFF2-40B4-BE49-F238E27FC236}">
                <a16:creationId xmlns:a16="http://schemas.microsoft.com/office/drawing/2014/main" id="{D2894CB0-3503-572B-06A6-532E7C84E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20" y="3537764"/>
            <a:ext cx="2755900" cy="2552700"/>
          </a:xfrm>
          <a:prstGeom prst="rect">
            <a:avLst/>
          </a:prstGeom>
        </p:spPr>
      </p:pic>
      <p:pic>
        <p:nvPicPr>
          <p:cNvPr id="9" name="Picture 8" descr="A group of stars in space&#10;&#10;AI-generated content may be incorrect.">
            <a:extLst>
              <a:ext uri="{FF2B5EF4-FFF2-40B4-BE49-F238E27FC236}">
                <a16:creationId xmlns:a16="http://schemas.microsoft.com/office/drawing/2014/main" id="{77D20947-888C-C286-38EC-26BA46CF3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012" y="3737766"/>
            <a:ext cx="3973041" cy="1935034"/>
          </a:xfrm>
          <a:prstGeom prst="rect">
            <a:avLst/>
          </a:prstGeom>
        </p:spPr>
      </p:pic>
      <p:pic>
        <p:nvPicPr>
          <p:cNvPr id="11" name="Picture 10" descr="A screenshot of a computer generated image&#10;&#10;AI-generated content may be incorrect.">
            <a:extLst>
              <a:ext uri="{FF2B5EF4-FFF2-40B4-BE49-F238E27FC236}">
                <a16:creationId xmlns:a16="http://schemas.microsoft.com/office/drawing/2014/main" id="{D2776563-443D-4A33-D386-81A5A6AAF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134" y="3543933"/>
            <a:ext cx="4234865" cy="21412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A58DB2C-F5D4-BA35-9D37-CBC564CA6ECC}"/>
              </a:ext>
            </a:extLst>
          </p:cNvPr>
          <p:cNvSpPr txBox="1"/>
          <p:nvPr/>
        </p:nvSpPr>
        <p:spPr>
          <a:xfrm>
            <a:off x="838200" y="6176963"/>
            <a:ext cx="1690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HAWC (Xiaojie)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7F79E6-8839-8538-E2ED-E6EF4AA564D6}"/>
              </a:ext>
            </a:extLst>
          </p:cNvPr>
          <p:cNvSpPr txBox="1"/>
          <p:nvPr/>
        </p:nvSpPr>
        <p:spPr>
          <a:xfrm>
            <a:off x="4895346" y="6181079"/>
            <a:ext cx="1713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H.E.S.S (Laura)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BD880C-AA7F-D041-52AF-57E7D85CB673}"/>
              </a:ext>
            </a:extLst>
          </p:cNvPr>
          <p:cNvSpPr txBox="1"/>
          <p:nvPr/>
        </p:nvSpPr>
        <p:spPr>
          <a:xfrm>
            <a:off x="8940135" y="6160483"/>
            <a:ext cx="2503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Chandra (X-ray; Naomi)</a:t>
            </a:r>
          </a:p>
        </p:txBody>
      </p:sp>
    </p:spTree>
    <p:extLst>
      <p:ext uri="{BB962C8B-B14F-4D97-AF65-F5344CB8AC3E}">
        <p14:creationId xmlns:p14="http://schemas.microsoft.com/office/powerpoint/2010/main" val="3976211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6A4B2-56A3-EC52-F597-5894927B5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276"/>
            <a:ext cx="10515600" cy="1325563"/>
          </a:xfrm>
        </p:spPr>
        <p:txBody>
          <a:bodyPr/>
          <a:lstStyle/>
          <a:p>
            <a:r>
              <a:rPr lang="en-US" dirty="0"/>
              <a:t>Star clusters (Silvia, Lucia)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40FF0D-38F8-D6A7-F141-9E4354E67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1928"/>
            <a:ext cx="10515600" cy="2629417"/>
          </a:xfrm>
        </p:spPr>
        <p:txBody>
          <a:bodyPr/>
          <a:lstStyle/>
          <a:p>
            <a:r>
              <a:rPr lang="en-US" dirty="0"/>
              <a:t>Many energy injection sources: colliding winds and SN explosions </a:t>
            </a:r>
          </a:p>
          <a:p>
            <a:r>
              <a:rPr lang="en-US" dirty="0"/>
              <a:t>Need to consider target molecular clouds</a:t>
            </a:r>
          </a:p>
          <a:p>
            <a:r>
              <a:rPr lang="en-US" dirty="0"/>
              <a:t>Integrate your particle injection/propagation over millions of years.</a:t>
            </a:r>
          </a:p>
          <a:p>
            <a:r>
              <a:rPr lang="en-US" dirty="0"/>
              <a:t>Can X-ray and radio data help? Or is this a gamma-ray-only story?  </a:t>
            </a:r>
          </a:p>
        </p:txBody>
      </p:sp>
      <p:pic>
        <p:nvPicPr>
          <p:cNvPr id="5" name="Picture 4" descr="A collage of images of a galaxy&#10;&#10;AI-generated content may be incorrect.">
            <a:extLst>
              <a:ext uri="{FF2B5EF4-FFF2-40B4-BE49-F238E27FC236}">
                <a16:creationId xmlns:a16="http://schemas.microsoft.com/office/drawing/2014/main" id="{6B3DB0D0-89F5-D771-52E6-56D0A250A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232" y="4032301"/>
            <a:ext cx="3665465" cy="282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881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A4B32-74EE-42A7-9185-D68FBF7B0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2F4EF-020C-DAE0-BB5E-CEDB109CF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Dark/passive/transient </a:t>
            </a:r>
            <a:r>
              <a:rPr lang="en-US" dirty="0" err="1"/>
              <a:t>PeVatrons</a:t>
            </a:r>
            <a:r>
              <a:rPr lang="en-US" dirty="0"/>
              <a:t> and target molecular clouds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59CDA-8BF7-2E5C-5DC7-FB619318BB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Ruizhi: 5 nearby molecular clouds =&gt; stacking analysis =&gt; significant TeV detection by LHAASO =&gt; CR spectrum consistent with the knee</a:t>
            </a:r>
          </a:p>
          <a:p>
            <a:r>
              <a:rPr lang="en-US" dirty="0"/>
              <a:t>Dark/Passive </a:t>
            </a:r>
            <a:r>
              <a:rPr lang="en-US" dirty="0" err="1"/>
              <a:t>PeVatrons</a:t>
            </a:r>
            <a:r>
              <a:rPr lang="en-US" dirty="0"/>
              <a:t>: </a:t>
            </a:r>
            <a:r>
              <a:rPr lang="en-US" dirty="0" err="1"/>
              <a:t>PeVatron</a:t>
            </a:r>
            <a:r>
              <a:rPr lang="en-US" dirty="0"/>
              <a:t> accelerators are NOT located near target molecular clouds. </a:t>
            </a:r>
          </a:p>
          <a:p>
            <a:r>
              <a:rPr lang="en-US" dirty="0"/>
              <a:t>Transient </a:t>
            </a:r>
            <a:r>
              <a:rPr lang="en-US" dirty="0" err="1"/>
              <a:t>PeVatrons</a:t>
            </a:r>
            <a:r>
              <a:rPr lang="en-US" dirty="0"/>
              <a:t>: </a:t>
            </a:r>
            <a:r>
              <a:rPr lang="en-US" dirty="0" err="1"/>
              <a:t>outbursting</a:t>
            </a:r>
            <a:r>
              <a:rPr lang="en-US" dirty="0"/>
              <a:t> </a:t>
            </a:r>
            <a:r>
              <a:rPr lang="en-US" dirty="0" err="1"/>
              <a:t>microquasars</a:t>
            </a:r>
            <a:r>
              <a:rPr lang="en-US" dirty="0"/>
              <a:t> </a:t>
            </a:r>
          </a:p>
          <a:p>
            <a:r>
              <a:rPr lang="en-US" dirty="0"/>
              <a:t>How do we tackle and understand dark </a:t>
            </a:r>
            <a:r>
              <a:rPr lang="en-US" dirty="0" err="1"/>
              <a:t>PeVatrons</a:t>
            </a:r>
            <a:r>
              <a:rPr lang="en-US" dirty="0"/>
              <a:t> and transient </a:t>
            </a:r>
            <a:r>
              <a:rPr lang="en-US" dirty="0" err="1"/>
              <a:t>PeVatrons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5427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242</Words>
  <Application>Microsoft Macintosh PowerPoint</Application>
  <PresentationFormat>Widescreen</PresentationFormat>
  <Paragraphs>30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Aptos</vt:lpstr>
      <vt:lpstr>Aptos Display</vt:lpstr>
      <vt:lpstr>Arial</vt:lpstr>
      <vt:lpstr>Cambria Math</vt:lpstr>
      <vt:lpstr>Office Theme</vt:lpstr>
      <vt:lpstr>Discussion session:  Alternative PeVatrons</vt:lpstr>
      <vt:lpstr>Pulsar wind nebulae</vt:lpstr>
      <vt:lpstr>Supernova remnants</vt:lpstr>
      <vt:lpstr>Microquasars </vt:lpstr>
      <vt:lpstr>Star clusters (Silvia, Lucia) </vt:lpstr>
      <vt:lpstr>Dark/passive/transient PeVatrons and target molecular clouds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Kaya Mori</dc:creator>
  <cp:lastModifiedBy>Kaya Mori</cp:lastModifiedBy>
  <cp:revision>7</cp:revision>
  <dcterms:created xsi:type="dcterms:W3CDTF">2025-10-10T15:16:41Z</dcterms:created>
  <dcterms:modified xsi:type="dcterms:W3CDTF">2025-10-10T15:57:20Z</dcterms:modified>
</cp:coreProperties>
</file>