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0"/>
  </p:notesMasterIdLst>
  <p:sldIdLst>
    <p:sldId id="256" r:id="rId2"/>
    <p:sldId id="274" r:id="rId3"/>
    <p:sldId id="272" r:id="rId4"/>
    <p:sldId id="273" r:id="rId5"/>
    <p:sldId id="285" r:id="rId6"/>
    <p:sldId id="275" r:id="rId7"/>
    <p:sldId id="294" r:id="rId8"/>
    <p:sldId id="277" r:id="rId9"/>
    <p:sldId id="276" r:id="rId10"/>
    <p:sldId id="286" r:id="rId11"/>
    <p:sldId id="287" r:id="rId12"/>
    <p:sldId id="293" r:id="rId13"/>
    <p:sldId id="290" r:id="rId14"/>
    <p:sldId id="291" r:id="rId15"/>
    <p:sldId id="280" r:id="rId16"/>
    <p:sldId id="281" r:id="rId17"/>
    <p:sldId id="292" r:id="rId18"/>
    <p:sldId id="29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6666"/>
    <a:srgbClr val="005493"/>
    <a:srgbClr val="5E5E5E"/>
    <a:srgbClr val="011893"/>
    <a:srgbClr val="AAAAAA"/>
    <a:srgbClr val="00FFFF"/>
    <a:srgbClr val="FF00FF"/>
    <a:srgbClr val="BFBFBF"/>
    <a:srgbClr val="E1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A10390-E309-4226-9CC8-AF0ED68F5987}" v="411" dt="2025-09-30T09:45:06.7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0"/>
    <p:restoredTop sz="95508"/>
  </p:normalViewPr>
  <p:slideViewPr>
    <p:cSldViewPr snapToGrid="0" snapToObjects="1">
      <p:cViewPr>
        <p:scale>
          <a:sx n="78" d="100"/>
          <a:sy n="78" d="100"/>
        </p:scale>
        <p:origin x="688" y="1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ngjun An" userId="0b78abc465e3d459" providerId="LiveId" clId="{FB558389-E04D-407F-8D86-97A7021402B5}"/>
    <pc:docChg chg="undo custSel modSld sldOrd">
      <pc:chgData name="Hongjun An" userId="0b78abc465e3d459" providerId="LiveId" clId="{FB558389-E04D-407F-8D86-97A7021402B5}" dt="2025-09-30T09:46:53.727" v="2284" actId="400"/>
      <pc:docMkLst>
        <pc:docMk/>
      </pc:docMkLst>
      <pc:sldChg chg="modSp mod">
        <pc:chgData name="Hongjun An" userId="0b78abc465e3d459" providerId="LiveId" clId="{FB558389-E04D-407F-8D86-97A7021402B5}" dt="2025-09-30T08:56:39.975" v="16" actId="1076"/>
        <pc:sldMkLst>
          <pc:docMk/>
          <pc:sldMk cId="1166470841" sldId="256"/>
        </pc:sldMkLst>
        <pc:spChg chg="mod">
          <ac:chgData name="Hongjun An" userId="0b78abc465e3d459" providerId="LiveId" clId="{FB558389-E04D-407F-8D86-97A7021402B5}" dt="2025-09-30T08:56:39.975" v="16" actId="1076"/>
          <ac:spMkLst>
            <pc:docMk/>
            <pc:sldMk cId="1166470841" sldId="256"/>
            <ac:spMk id="2" creationId="{32BA339C-6C95-2A43-BB78-687A80BDD4EC}"/>
          </ac:spMkLst>
        </pc:spChg>
      </pc:sldChg>
      <pc:sldChg chg="modSp mod">
        <pc:chgData name="Hongjun An" userId="0b78abc465e3d459" providerId="LiveId" clId="{FB558389-E04D-407F-8D86-97A7021402B5}" dt="2025-09-30T08:57:49.135" v="34" actId="207"/>
        <pc:sldMkLst>
          <pc:docMk/>
          <pc:sldMk cId="2331487763" sldId="272"/>
        </pc:sldMkLst>
        <pc:spChg chg="mod">
          <ac:chgData name="Hongjun An" userId="0b78abc465e3d459" providerId="LiveId" clId="{FB558389-E04D-407F-8D86-97A7021402B5}" dt="2025-09-30T08:57:49.135" v="34" actId="207"/>
          <ac:spMkLst>
            <pc:docMk/>
            <pc:sldMk cId="2331487763" sldId="272"/>
            <ac:spMk id="11" creationId="{3D9E7630-05D7-C0BC-30CF-6FD4F8282A6F}"/>
          </ac:spMkLst>
        </pc:spChg>
      </pc:sldChg>
      <pc:sldChg chg="modSp mod">
        <pc:chgData name="Hongjun An" userId="0b78abc465e3d459" providerId="LiveId" clId="{FB558389-E04D-407F-8D86-97A7021402B5}" dt="2025-09-30T08:58:42.535" v="53" actId="207"/>
        <pc:sldMkLst>
          <pc:docMk/>
          <pc:sldMk cId="83514533" sldId="273"/>
        </pc:sldMkLst>
        <pc:spChg chg="mod">
          <ac:chgData name="Hongjun An" userId="0b78abc465e3d459" providerId="LiveId" clId="{FB558389-E04D-407F-8D86-97A7021402B5}" dt="2025-09-30T08:58:42.535" v="53" actId="207"/>
          <ac:spMkLst>
            <pc:docMk/>
            <pc:sldMk cId="83514533" sldId="273"/>
            <ac:spMk id="7" creationId="{1234445B-0BF4-4A07-CE39-C35B8248691A}"/>
          </ac:spMkLst>
        </pc:spChg>
      </pc:sldChg>
      <pc:sldChg chg="modSp mod modNotesTx">
        <pc:chgData name="Hongjun An" userId="0b78abc465e3d459" providerId="LiveId" clId="{FB558389-E04D-407F-8D86-97A7021402B5}" dt="2025-09-30T09:17:43.945" v="777" actId="207"/>
        <pc:sldMkLst>
          <pc:docMk/>
          <pc:sldMk cId="3685575299" sldId="276"/>
        </pc:sldMkLst>
        <pc:spChg chg="mod">
          <ac:chgData name="Hongjun An" userId="0b78abc465e3d459" providerId="LiveId" clId="{FB558389-E04D-407F-8D86-97A7021402B5}" dt="2025-09-30T09:11:20.417" v="371" actId="255"/>
          <ac:spMkLst>
            <pc:docMk/>
            <pc:sldMk cId="3685575299" sldId="276"/>
            <ac:spMk id="2" creationId="{BE1829AF-0D8D-6670-0527-26A754E8747E}"/>
          </ac:spMkLst>
        </pc:spChg>
        <pc:spChg chg="mod">
          <ac:chgData name="Hongjun An" userId="0b78abc465e3d459" providerId="LiveId" clId="{FB558389-E04D-407F-8D86-97A7021402B5}" dt="2025-09-30T09:17:43.945" v="777" actId="207"/>
          <ac:spMkLst>
            <pc:docMk/>
            <pc:sldMk cId="3685575299" sldId="276"/>
            <ac:spMk id="3" creationId="{F65A7DE8-EAA4-D52C-E651-401ED86AE6E6}"/>
          </ac:spMkLst>
        </pc:spChg>
        <pc:picChg chg="mod">
          <ac:chgData name="Hongjun An" userId="0b78abc465e3d459" providerId="LiveId" clId="{FB558389-E04D-407F-8D86-97A7021402B5}" dt="2025-09-30T09:13:31.299" v="450" actId="1035"/>
          <ac:picMkLst>
            <pc:docMk/>
            <pc:sldMk cId="3685575299" sldId="276"/>
            <ac:picMk id="11" creationId="{7FEFA237-0DF6-16F8-C504-8397A138550C}"/>
          </ac:picMkLst>
        </pc:picChg>
      </pc:sldChg>
      <pc:sldChg chg="addSp modSp mod">
        <pc:chgData name="Hongjun An" userId="0b78abc465e3d459" providerId="LiveId" clId="{FB558389-E04D-407F-8D86-97A7021402B5}" dt="2025-09-30T09:09:11.041" v="266" actId="20577"/>
        <pc:sldMkLst>
          <pc:docMk/>
          <pc:sldMk cId="3423533942" sldId="277"/>
        </pc:sldMkLst>
        <pc:spChg chg="mod">
          <ac:chgData name="Hongjun An" userId="0b78abc465e3d459" providerId="LiveId" clId="{FB558389-E04D-407F-8D86-97A7021402B5}" dt="2025-09-30T09:00:39.742" v="94" actId="207"/>
          <ac:spMkLst>
            <pc:docMk/>
            <pc:sldMk cId="3423533942" sldId="277"/>
            <ac:spMk id="2" creationId="{152FD6C1-8252-DEA9-5F66-83F77DDC3A40}"/>
          </ac:spMkLst>
        </pc:spChg>
        <pc:spChg chg="mod">
          <ac:chgData name="Hongjun An" userId="0b78abc465e3d459" providerId="LiveId" clId="{FB558389-E04D-407F-8D86-97A7021402B5}" dt="2025-09-30T09:09:11.041" v="266" actId="20577"/>
          <ac:spMkLst>
            <pc:docMk/>
            <pc:sldMk cId="3423533942" sldId="277"/>
            <ac:spMk id="3" creationId="{7B6DB2E5-E2BB-E3D8-DA27-0D7E4E71F11D}"/>
          </ac:spMkLst>
        </pc:spChg>
        <pc:cxnChg chg="add mod">
          <ac:chgData name="Hongjun An" userId="0b78abc465e3d459" providerId="LiveId" clId="{FB558389-E04D-407F-8D86-97A7021402B5}" dt="2025-09-30T09:05:06.928" v="229" actId="1582"/>
          <ac:cxnSpMkLst>
            <pc:docMk/>
            <pc:sldMk cId="3423533942" sldId="277"/>
            <ac:cxnSpMk id="7" creationId="{B2F70D57-39BD-7503-90E8-6C73204D8FD7}"/>
          </ac:cxnSpMkLst>
        </pc:cxnChg>
      </pc:sldChg>
      <pc:sldChg chg="modSp mod">
        <pc:chgData name="Hongjun An" userId="0b78abc465e3d459" providerId="LiveId" clId="{FB558389-E04D-407F-8D86-97A7021402B5}" dt="2025-09-30T09:25:56.792" v="1135" actId="20577"/>
        <pc:sldMkLst>
          <pc:docMk/>
          <pc:sldMk cId="383693220" sldId="279"/>
        </pc:sldMkLst>
        <pc:spChg chg="mod">
          <ac:chgData name="Hongjun An" userId="0b78abc465e3d459" providerId="LiveId" clId="{FB558389-E04D-407F-8D86-97A7021402B5}" dt="2025-09-30T09:25:56.792" v="1135" actId="20577"/>
          <ac:spMkLst>
            <pc:docMk/>
            <pc:sldMk cId="383693220" sldId="279"/>
            <ac:spMk id="3" creationId="{AC0BA273-9931-0679-5271-8C9180BE6870}"/>
          </ac:spMkLst>
        </pc:spChg>
      </pc:sldChg>
      <pc:sldChg chg="modSp mod">
        <pc:chgData name="Hongjun An" userId="0b78abc465e3d459" providerId="LiveId" clId="{FB558389-E04D-407F-8D86-97A7021402B5}" dt="2025-09-30T08:59:40.870" v="70" actId="207"/>
        <pc:sldMkLst>
          <pc:docMk/>
          <pc:sldMk cId="2947961571" sldId="285"/>
        </pc:sldMkLst>
        <pc:spChg chg="mod">
          <ac:chgData name="Hongjun An" userId="0b78abc465e3d459" providerId="LiveId" clId="{FB558389-E04D-407F-8D86-97A7021402B5}" dt="2025-09-30T08:59:40.870" v="70" actId="207"/>
          <ac:spMkLst>
            <pc:docMk/>
            <pc:sldMk cId="2947961571" sldId="285"/>
            <ac:spMk id="2" creationId="{1154A64B-A3BA-9BB4-851D-FCD1EB243D39}"/>
          </ac:spMkLst>
        </pc:spChg>
      </pc:sldChg>
      <pc:sldChg chg="modSp mod">
        <pc:chgData name="Hongjun An" userId="0b78abc465e3d459" providerId="LiveId" clId="{FB558389-E04D-407F-8D86-97A7021402B5}" dt="2025-09-30T09:46:53.727" v="2284" actId="400"/>
        <pc:sldMkLst>
          <pc:docMk/>
          <pc:sldMk cId="447288302" sldId="286"/>
        </pc:sldMkLst>
        <pc:spChg chg="mod">
          <ac:chgData name="Hongjun An" userId="0b78abc465e3d459" providerId="LiveId" clId="{FB558389-E04D-407F-8D86-97A7021402B5}" dt="2025-09-30T09:18:14.695" v="807" actId="255"/>
          <ac:spMkLst>
            <pc:docMk/>
            <pc:sldMk cId="447288302" sldId="286"/>
            <ac:spMk id="2" creationId="{C8BD79B8-70C0-4FF9-9E94-E344083F54E9}"/>
          </ac:spMkLst>
        </pc:spChg>
        <pc:spChg chg="mod">
          <ac:chgData name="Hongjun An" userId="0b78abc465e3d459" providerId="LiveId" clId="{FB558389-E04D-407F-8D86-97A7021402B5}" dt="2025-09-30T09:46:53.727" v="2284" actId="400"/>
          <ac:spMkLst>
            <pc:docMk/>
            <pc:sldMk cId="447288302" sldId="286"/>
            <ac:spMk id="6" creationId="{CEEDE638-86D2-C47F-BB28-F04D835A26BC}"/>
          </ac:spMkLst>
        </pc:spChg>
      </pc:sldChg>
      <pc:sldChg chg="modSp mod">
        <pc:chgData name="Hongjun An" userId="0b78abc465e3d459" providerId="LiveId" clId="{FB558389-E04D-407F-8D86-97A7021402B5}" dt="2025-09-30T09:32:41.634" v="1503" actId="20577"/>
        <pc:sldMkLst>
          <pc:docMk/>
          <pc:sldMk cId="416274446" sldId="287"/>
        </pc:sldMkLst>
        <pc:spChg chg="mod">
          <ac:chgData name="Hongjun An" userId="0b78abc465e3d459" providerId="LiveId" clId="{FB558389-E04D-407F-8D86-97A7021402B5}" dt="2025-09-30T09:32:41.634" v="1503" actId="20577"/>
          <ac:spMkLst>
            <pc:docMk/>
            <pc:sldMk cId="416274446" sldId="287"/>
            <ac:spMk id="3" creationId="{203053D4-670B-9298-B002-49B3A8D53E2D}"/>
          </ac:spMkLst>
        </pc:spChg>
      </pc:sldChg>
      <pc:sldChg chg="addSp modSp mod">
        <pc:chgData name="Hongjun An" userId="0b78abc465e3d459" providerId="LiveId" clId="{FB558389-E04D-407F-8D86-97A7021402B5}" dt="2025-09-30T09:38:16.410" v="1688" actId="20577"/>
        <pc:sldMkLst>
          <pc:docMk/>
          <pc:sldMk cId="2377145600" sldId="288"/>
        </pc:sldMkLst>
        <pc:spChg chg="mod">
          <ac:chgData name="Hongjun An" userId="0b78abc465e3d459" providerId="LiveId" clId="{FB558389-E04D-407F-8D86-97A7021402B5}" dt="2025-09-30T09:38:16.410" v="1688" actId="20577"/>
          <ac:spMkLst>
            <pc:docMk/>
            <pc:sldMk cId="2377145600" sldId="288"/>
            <ac:spMk id="3" creationId="{48E5F2C3-A306-B6E8-D7CF-ABB0F0800546}"/>
          </ac:spMkLst>
        </pc:spChg>
        <pc:spChg chg="mod">
          <ac:chgData name="Hongjun An" userId="0b78abc465e3d459" providerId="LiveId" clId="{FB558389-E04D-407F-8D86-97A7021402B5}" dt="2025-09-30T09:33:19.618" v="1506" actId="1076"/>
          <ac:spMkLst>
            <pc:docMk/>
            <pc:sldMk cId="2377145600" sldId="288"/>
            <ac:spMk id="6" creationId="{73593FEA-FCE4-6C85-EE55-11493A4D78F9}"/>
          </ac:spMkLst>
        </pc:spChg>
        <pc:spChg chg="mod">
          <ac:chgData name="Hongjun An" userId="0b78abc465e3d459" providerId="LiveId" clId="{FB558389-E04D-407F-8D86-97A7021402B5}" dt="2025-09-30T09:36:13.833" v="1653" actId="20577"/>
          <ac:spMkLst>
            <pc:docMk/>
            <pc:sldMk cId="2377145600" sldId="288"/>
            <ac:spMk id="7" creationId="{3ABB3591-C243-7853-9153-E3B74AB0DBE5}"/>
          </ac:spMkLst>
        </pc:spChg>
        <pc:picChg chg="mod">
          <ac:chgData name="Hongjun An" userId="0b78abc465e3d459" providerId="LiveId" clId="{FB558389-E04D-407F-8D86-97A7021402B5}" dt="2025-09-30T09:37:12.951" v="1681" actId="1037"/>
          <ac:picMkLst>
            <pc:docMk/>
            <pc:sldMk cId="2377145600" sldId="288"/>
            <ac:picMk id="8" creationId="{CAA5C9EE-CC51-8EFD-9D09-E0D2E31BEF59}"/>
          </ac:picMkLst>
        </pc:picChg>
        <pc:cxnChg chg="add mod">
          <ac:chgData name="Hongjun An" userId="0b78abc465e3d459" providerId="LiveId" clId="{FB558389-E04D-407F-8D86-97A7021402B5}" dt="2025-09-30T09:37:16.257" v="1682" actId="14100"/>
          <ac:cxnSpMkLst>
            <pc:docMk/>
            <pc:sldMk cId="2377145600" sldId="288"/>
            <ac:cxnSpMk id="11" creationId="{F9CD7EA7-14A4-01D2-6E78-A30B1571A154}"/>
          </ac:cxnSpMkLst>
        </pc:cxnChg>
      </pc:sldChg>
      <pc:sldChg chg="ord">
        <pc:chgData name="Hongjun An" userId="0b78abc465e3d459" providerId="LiveId" clId="{FB558389-E04D-407F-8D86-97A7021402B5}" dt="2025-09-30T09:37:43.027" v="1684"/>
        <pc:sldMkLst>
          <pc:docMk/>
          <pc:sldMk cId="2276222236" sldId="289"/>
        </pc:sldMkLst>
      </pc:sldChg>
      <pc:sldChg chg="modSp mod">
        <pc:chgData name="Hongjun An" userId="0b78abc465e3d459" providerId="LiveId" clId="{FB558389-E04D-407F-8D86-97A7021402B5}" dt="2025-09-30T09:41:06.555" v="1871" actId="20577"/>
        <pc:sldMkLst>
          <pc:docMk/>
          <pc:sldMk cId="2420637222" sldId="290"/>
        </pc:sldMkLst>
        <pc:spChg chg="mod">
          <ac:chgData name="Hongjun An" userId="0b78abc465e3d459" providerId="LiveId" clId="{FB558389-E04D-407F-8D86-97A7021402B5}" dt="2025-09-30T09:39:09.147" v="1777" actId="20577"/>
          <ac:spMkLst>
            <pc:docMk/>
            <pc:sldMk cId="2420637222" sldId="290"/>
            <ac:spMk id="2" creationId="{785BFF3A-239A-CA64-66DA-F0262E113832}"/>
          </ac:spMkLst>
        </pc:spChg>
        <pc:spChg chg="mod">
          <ac:chgData name="Hongjun An" userId="0b78abc465e3d459" providerId="LiveId" clId="{FB558389-E04D-407F-8D86-97A7021402B5}" dt="2025-09-30T09:40:03.469" v="1791" actId="20577"/>
          <ac:spMkLst>
            <pc:docMk/>
            <pc:sldMk cId="2420637222" sldId="290"/>
            <ac:spMk id="6" creationId="{94C89A69-B278-AA5D-73B7-830595A5B3C9}"/>
          </ac:spMkLst>
        </pc:spChg>
        <pc:spChg chg="mod">
          <ac:chgData name="Hongjun An" userId="0b78abc465e3d459" providerId="LiveId" clId="{FB558389-E04D-407F-8D86-97A7021402B5}" dt="2025-09-30T09:41:06.555" v="1871" actId="20577"/>
          <ac:spMkLst>
            <pc:docMk/>
            <pc:sldMk cId="2420637222" sldId="290"/>
            <ac:spMk id="7" creationId="{B447C9F4-607D-E254-E9B7-138856BED892}"/>
          </ac:spMkLst>
        </pc:spChg>
      </pc:sldChg>
      <pc:sldChg chg="addSp modSp mod">
        <pc:chgData name="Hongjun An" userId="0b78abc465e3d459" providerId="LiveId" clId="{FB558389-E04D-407F-8D86-97A7021402B5}" dt="2025-09-30T09:46:41.020" v="2283" actId="1582"/>
        <pc:sldMkLst>
          <pc:docMk/>
          <pc:sldMk cId="3865877747" sldId="291"/>
        </pc:sldMkLst>
        <pc:spChg chg="mod">
          <ac:chgData name="Hongjun An" userId="0b78abc465e3d459" providerId="LiveId" clId="{FB558389-E04D-407F-8D86-97A7021402B5}" dt="2025-09-30T09:42:06.693" v="1937" actId="20577"/>
          <ac:spMkLst>
            <pc:docMk/>
            <pc:sldMk cId="3865877747" sldId="291"/>
            <ac:spMk id="2" creationId="{870C7A4D-3249-C185-C3D7-518349BABA39}"/>
          </ac:spMkLst>
        </pc:spChg>
        <pc:spChg chg="mod">
          <ac:chgData name="Hongjun An" userId="0b78abc465e3d459" providerId="LiveId" clId="{FB558389-E04D-407F-8D86-97A7021402B5}" dt="2025-09-30T09:46:29.916" v="2280" actId="20577"/>
          <ac:spMkLst>
            <pc:docMk/>
            <pc:sldMk cId="3865877747" sldId="291"/>
            <ac:spMk id="6" creationId="{4D7F51E5-F08C-BBF9-82FA-4B1D792488C3}"/>
          </ac:spMkLst>
        </pc:spChg>
        <pc:cxnChg chg="add mod">
          <ac:chgData name="Hongjun An" userId="0b78abc465e3d459" providerId="LiveId" clId="{FB558389-E04D-407F-8D86-97A7021402B5}" dt="2025-09-30T09:46:41.020" v="2283" actId="1582"/>
          <ac:cxnSpMkLst>
            <pc:docMk/>
            <pc:sldMk cId="3865877747" sldId="291"/>
            <ac:cxnSpMk id="7" creationId="{0BA781A7-ACE1-B5DA-89E8-54AFD201F5B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814FE-513E-A047-9DBA-63C6F3C8DB50}" type="datetimeFigureOut">
              <a:rPr kumimoji="1" lang="ko-KR" altLang="en-US" smtClean="0"/>
              <a:t>2025. 10. 8.</a:t>
            </a:fld>
            <a:endParaRPr kumimoji="1"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22D57-A74C-654C-8ADD-9247091C2FBF}" type="slidenum">
              <a:rPr kumimoji="1" lang="ko-KR" altLang="en-US" smtClean="0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377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endParaRPr lang="ko-KR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22D57-A74C-654C-8ADD-9247091C2FBF}" type="slidenum">
              <a:rPr kumimoji="1" lang="ko-KR" altLang="en-US" smtClean="0"/>
              <a:t>1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4918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22D57-A74C-654C-8ADD-9247091C2FBF}" type="slidenum">
              <a:rPr kumimoji="1" lang="ko-KR" altLang="en-US" smtClean="0"/>
              <a:t>10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1953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22D57-A74C-654C-8ADD-9247091C2FBF}" type="slidenum">
              <a:rPr kumimoji="1" lang="ko-KR" altLang="en-US" smtClean="0"/>
              <a:t>11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86958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E0DD3-9312-4486-E81B-748B5CDBA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7059590-C7B6-A587-CA5A-93276CCC9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7F658B6-53A2-8991-7CB6-D7773D8DC2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53541F2-4DB7-6353-84D3-C18B5F8EE8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22D57-A74C-654C-8ADD-9247091C2FBF}" type="slidenum">
              <a:rPr kumimoji="1" lang="ko-KR" altLang="en-US" smtClean="0"/>
              <a:t>12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89021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22D57-A74C-654C-8ADD-9247091C2FBF}" type="slidenum">
              <a:rPr kumimoji="1" lang="ko-KR" altLang="en-US" smtClean="0"/>
              <a:t>13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6231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22D57-A74C-654C-8ADD-9247091C2FBF}" type="slidenum">
              <a:rPr kumimoji="1" lang="ko-KR" altLang="en-US" smtClean="0"/>
              <a:t>14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5061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22D57-A74C-654C-8ADD-9247091C2FBF}" type="slidenum">
              <a:rPr kumimoji="1" lang="ko-KR" altLang="en-US" smtClean="0"/>
              <a:t>15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04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22D57-A74C-654C-8ADD-9247091C2FBF}" type="slidenum">
              <a:rPr kumimoji="1" lang="ko-KR" altLang="en-US" smtClean="0"/>
              <a:t>2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4452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22D57-A74C-654C-8ADD-9247091C2FBF}" type="slidenum">
              <a:rPr kumimoji="1" lang="ko-KR" altLang="en-US" smtClean="0"/>
              <a:t>3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533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22D57-A74C-654C-8ADD-9247091C2FBF}" type="slidenum">
              <a:rPr kumimoji="1" lang="ko-KR" altLang="en-US" smtClean="0"/>
              <a:t>4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322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22D57-A74C-654C-8ADD-9247091C2FBF}" type="slidenum">
              <a:rPr kumimoji="1" lang="ko-KR" altLang="en-US" smtClean="0"/>
              <a:t>5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424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22D57-A74C-654C-8ADD-9247091C2FBF}" type="slidenum">
              <a:rPr kumimoji="1" lang="ko-KR" altLang="en-US" smtClean="0"/>
              <a:t>6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3170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22D57-A74C-654C-8ADD-9247091C2FBF}" type="slidenum">
              <a:rPr kumimoji="1" lang="ko-KR" altLang="en-US" smtClean="0"/>
              <a:t>7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9437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22D57-A74C-654C-8ADD-9247091C2FBF}" type="slidenum">
              <a:rPr kumimoji="1" lang="ko-KR" altLang="en-US" smtClean="0"/>
              <a:t>8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34394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722D57-A74C-654C-8ADD-9247091C2FBF}" type="slidenum">
              <a:rPr kumimoji="1" lang="ko-KR" altLang="en-US" smtClean="0"/>
              <a:t>9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4662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7200" b="1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10/09/25</a:t>
            </a:r>
            <a:endParaRPr kumimoji="1" lang="ko-Kore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981536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10/09/25</a:t>
            </a:r>
            <a:endParaRPr kumimoji="1" lang="ko-Kore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79634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10/09/25</a:t>
            </a:r>
            <a:endParaRPr kumimoji="1" lang="ko-Kore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9987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10/09/25</a:t>
            </a:r>
            <a:endParaRPr kumimoji="1" lang="ko-Kore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513540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89543"/>
            <a:ext cx="7886700" cy="1878913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10/09/25</a:t>
            </a:r>
            <a:endParaRPr kumimoji="1" lang="ko-Kore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39744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10/09/25</a:t>
            </a:r>
            <a:endParaRPr kumimoji="1" lang="ko-Kore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019229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10/09/25</a:t>
            </a:r>
            <a:endParaRPr kumimoji="1" lang="ko-Kore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26124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46" y="17258"/>
            <a:ext cx="9012108" cy="80506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AFCDBC2F-D9E1-F44C-88CE-5777FF920EF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228725" y="1518443"/>
            <a:ext cx="6686550" cy="2232406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kumimoji="1" lang="ko-KR" altLang="en-US" dirty="0"/>
              <a:t>마스터 텍스트 스타일을 편집하려면 클릭</a:t>
            </a:r>
          </a:p>
          <a:p>
            <a:pPr lvl="1"/>
            <a:r>
              <a:rPr kumimoji="1" lang="ko-KR" altLang="en-US" dirty="0"/>
              <a:t>두 번째 수준</a:t>
            </a:r>
          </a:p>
          <a:p>
            <a:pPr lvl="2"/>
            <a:r>
              <a:rPr kumimoji="1" lang="ko-KR" altLang="en-US" dirty="0"/>
              <a:t>세 번째 수준</a:t>
            </a:r>
          </a:p>
          <a:p>
            <a:pPr lvl="3"/>
            <a:r>
              <a:rPr kumimoji="1" lang="ko-KR" altLang="en-US" dirty="0"/>
              <a:t>네 번째 수준</a:t>
            </a:r>
          </a:p>
          <a:p>
            <a:pPr lvl="4"/>
            <a:r>
              <a:rPr kumimoji="1" lang="ko-KR" altLang="en-US" dirty="0"/>
              <a:t>다섯 번째 수준</a:t>
            </a:r>
          </a:p>
        </p:txBody>
      </p:sp>
      <p:sp>
        <p:nvSpPr>
          <p:cNvPr id="6" name="날짜 개체 틀 5">
            <a:extLst>
              <a:ext uri="{FF2B5EF4-FFF2-40B4-BE49-F238E27FC236}">
                <a16:creationId xmlns:a16="http://schemas.microsoft.com/office/drawing/2014/main" id="{82E2DE48-1D93-7694-68EB-DF07ACFC2D3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5946" y="6466341"/>
            <a:ext cx="20574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kumimoji="1" lang="en-US" altLang="ko-KR" dirty="0"/>
              <a:t>10/09/25</a:t>
            </a:r>
            <a:endParaRPr kumimoji="1" lang="ko-Kore-KR" altLang="en-US"/>
          </a:p>
        </p:txBody>
      </p:sp>
      <p:sp>
        <p:nvSpPr>
          <p:cNvPr id="7" name="바닥글 개체 틀 6">
            <a:extLst>
              <a:ext uri="{FF2B5EF4-FFF2-40B4-BE49-F238E27FC236}">
                <a16:creationId xmlns:a16="http://schemas.microsoft.com/office/drawing/2014/main" id="{5215E645-6846-F2AC-6353-077F0C7D098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028950" y="6497032"/>
            <a:ext cx="30861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kumimoji="1" lang="en" altLang="en-US" dirty="0"/>
              <a:t>CDHY Workshop</a:t>
            </a:r>
            <a:endParaRPr kumimoji="1" lang="ko-Kore-KR" altLang="en-US"/>
          </a:p>
        </p:txBody>
      </p: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37D94B2C-896C-CF0A-1DBF-84729816EB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020654" y="6497032"/>
            <a:ext cx="20574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3174E266-2130-3A45-BBD6-6803E0046C76}" type="slidenum">
              <a:rPr kumimoji="1" lang="ko-Kore-KR" altLang="en-US" smtClean="0"/>
              <a:pPr/>
              <a:t>‹#›</a:t>
            </a:fld>
            <a:endParaRPr kumimoji="1" lang="ko-Kore-KR" altLang="en-US"/>
          </a:p>
        </p:txBody>
      </p:sp>
      <p:cxnSp>
        <p:nvCxnSpPr>
          <p:cNvPr id="12" name="직선 연결선[R] 11">
            <a:extLst>
              <a:ext uri="{FF2B5EF4-FFF2-40B4-BE49-F238E27FC236}">
                <a16:creationId xmlns:a16="http://schemas.microsoft.com/office/drawing/2014/main" id="{87D114D6-4C94-6B4A-970B-D48B91D671B6}"/>
              </a:ext>
            </a:extLst>
          </p:cNvPr>
          <p:cNvCxnSpPr>
            <a:cxnSpLocks/>
          </p:cNvCxnSpPr>
          <p:nvPr userDrawn="1"/>
        </p:nvCxnSpPr>
        <p:spPr>
          <a:xfrm>
            <a:off x="65946" y="6466341"/>
            <a:ext cx="9012108" cy="0"/>
          </a:xfrm>
          <a:prstGeom prst="line">
            <a:avLst/>
          </a:prstGeom>
          <a:ln w="50800">
            <a:solidFill>
              <a:srgbClr val="005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[R] 14">
            <a:extLst>
              <a:ext uri="{FF2B5EF4-FFF2-40B4-BE49-F238E27FC236}">
                <a16:creationId xmlns:a16="http://schemas.microsoft.com/office/drawing/2014/main" id="{165AB284-8B31-73C2-882C-19C66582EE20}"/>
              </a:ext>
            </a:extLst>
          </p:cNvPr>
          <p:cNvCxnSpPr>
            <a:cxnSpLocks/>
          </p:cNvCxnSpPr>
          <p:nvPr userDrawn="1"/>
        </p:nvCxnSpPr>
        <p:spPr>
          <a:xfrm>
            <a:off x="65946" y="822327"/>
            <a:ext cx="9012108" cy="0"/>
          </a:xfrm>
          <a:prstGeom prst="line">
            <a:avLst/>
          </a:prstGeom>
          <a:ln w="50800">
            <a:solidFill>
              <a:srgbClr val="005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339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10/09/25</a:t>
            </a:r>
            <a:endParaRPr kumimoji="1" lang="ko-Kore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10456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10/09/25</a:t>
            </a:r>
            <a:endParaRPr kumimoji="1" lang="ko-Kore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30797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dirty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/>
              <a:t>10/09/25</a:t>
            </a:r>
            <a:endParaRPr kumimoji="1" lang="ko-Kore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18251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ko-KR"/>
              <a:t>10/09/25</a:t>
            </a:r>
            <a:endParaRPr kumimoji="1" lang="ko-Kore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4E266-2130-3A45-BBD6-6803E0046C76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52651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32BA339C-6C95-2A43-BB78-687A80BDD4EC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295052" y="15674"/>
                <a:ext cx="8553893" cy="1699846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ko-Kore-KR" sz="3600" dirty="0">
                    <a:solidFill>
                      <a:schemeClr val="bg1"/>
                    </a:solidFill>
                    <a:latin typeface="+mn-ea"/>
                    <a:ea typeface="+mn-ea"/>
                  </a:rPr>
                  <a:t>TeV </a:t>
                </a:r>
                <a14:m>
                  <m:oMath xmlns:m="http://schemas.openxmlformats.org/officeDocument/2006/math">
                    <m:r>
                      <a:rPr kumimoji="1" lang="en-US" altLang="ko-Kore-KR" sz="3600" b="1" i="1" smtClean="0">
                        <a:solidFill>
                          <a:schemeClr val="bg1"/>
                        </a:solidFill>
                        <a:latin typeface="+mn-ea"/>
                        <a:ea typeface="+mn-ea"/>
                      </a:rPr>
                      <m:t>𝜸</m:t>
                    </m:r>
                  </m:oMath>
                </a14:m>
                <a:r>
                  <a:rPr kumimoji="1" lang="en-US" altLang="ko-Kore-KR" sz="3600" dirty="0">
                    <a:solidFill>
                      <a:schemeClr val="bg1"/>
                    </a:solidFill>
                    <a:latin typeface="+mn-ea"/>
                    <a:ea typeface="+mn-ea"/>
                  </a:rPr>
                  <a:t>-ray Binary HESS J0632+057: Multi-Wavelength Insights into Pulsar–Disk Interactions</a:t>
                </a:r>
                <a:endParaRPr kumimoji="1" lang="ko-Kore-KR" altLang="en-US" sz="3600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</mc:Choice>
        <mc:Fallback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32BA339C-6C95-2A43-BB78-687A80BDD4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95052" y="15674"/>
                <a:ext cx="8553893" cy="1699846"/>
              </a:xfrm>
              <a:blipFill>
                <a:blip r:embed="rId5"/>
                <a:stretch>
                  <a:fillRect t="-746" b="-134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부제목 2">
            <a:extLst>
              <a:ext uri="{FF2B5EF4-FFF2-40B4-BE49-F238E27FC236}">
                <a16:creationId xmlns:a16="http://schemas.microsoft.com/office/drawing/2014/main" id="{1F3EA117-2533-E54F-A6CA-950F53B7C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6736" y="5606383"/>
            <a:ext cx="5650523" cy="1023560"/>
          </a:xfrm>
        </p:spPr>
        <p:txBody>
          <a:bodyPr>
            <a:noAutofit/>
          </a:bodyPr>
          <a:lstStyle/>
          <a:p>
            <a:r>
              <a:rPr kumimoji="1" lang="en-US" altLang="ko-Kore-KR" sz="2000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Jaegeun Park</a:t>
            </a:r>
            <a:endParaRPr kumimoji="1" lang="en-US" altLang="ko-Kore-KR" sz="1200" dirty="0">
              <a:solidFill>
                <a:schemeClr val="bg1"/>
              </a:solidFill>
              <a:latin typeface="+mn-ea"/>
              <a:cs typeface="Arial" panose="020B0604020202020204" pitchFamily="34" charset="0"/>
            </a:endParaRPr>
          </a:p>
          <a:p>
            <a:r>
              <a:rPr kumimoji="1" lang="en-US" altLang="ko-Kore-KR" sz="1200" i="1" dirty="0">
                <a:solidFill>
                  <a:schemeClr val="bg1"/>
                </a:solidFill>
                <a:latin typeface="+mn-ea"/>
                <a:cs typeface="Arial" panose="020B0604020202020204" pitchFamily="34" charset="0"/>
              </a:rPr>
              <a:t>Chungbuk National University</a:t>
            </a:r>
          </a:p>
          <a:p>
            <a:r>
              <a:rPr lang="en" altLang="ko-KR" sz="1600" dirty="0">
                <a:solidFill>
                  <a:schemeClr val="bg1"/>
                </a:solidFill>
                <a:latin typeface="+mn-ea"/>
              </a:rPr>
              <a:t>CDHY PeVatron Workshop | October 10, 2025</a:t>
            </a:r>
          </a:p>
        </p:txBody>
      </p:sp>
      <p:pic>
        <p:nvPicPr>
          <p:cNvPr id="10" name="그림 9" descr="텍스트, 폰트, 로고, 포스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E605431-1396-9C6E-1460-FD565F76F2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516" y="5351646"/>
            <a:ext cx="1335222" cy="1402544"/>
          </a:xfrm>
          <a:prstGeom prst="rect">
            <a:avLst/>
          </a:prstGeom>
          <a:noFill/>
        </p:spPr>
      </p:pic>
      <p:pic>
        <p:nvPicPr>
          <p:cNvPr id="4" name="Picture 2" descr="D:\영상 작업\HEAP\HEAP name.png">
            <a:extLst>
              <a:ext uri="{FF2B5EF4-FFF2-40B4-BE49-F238E27FC236}">
                <a16:creationId xmlns:a16="http://schemas.microsoft.com/office/drawing/2014/main" id="{9545A5AD-1B89-770F-2081-66D6FBE46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14856" t="24339" r="11342" b="11821"/>
          <a:stretch/>
        </p:blipFill>
        <p:spPr bwMode="auto">
          <a:xfrm>
            <a:off x="6890052" y="5604476"/>
            <a:ext cx="2107525" cy="10254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6470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818BD-3BBB-6F4A-EF13-044B6D00B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C8BD79B8-70C0-4FF9-9E94-E344083F54E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9553" y="0"/>
                <a:ext cx="8984894" cy="817958"/>
              </a:xfrm>
            </p:spPr>
            <p:txBody>
              <a:bodyPr>
                <a:noAutofit/>
              </a:bodyPr>
              <a:lstStyle/>
              <a:p>
                <a:r>
                  <a:rPr lang="en" altLang="ko-KR" sz="2600" dirty="0"/>
                  <a:t>An intriguing long-term H</a:t>
                </a:r>
                <a14:m>
                  <m:oMath xmlns:m="http://schemas.openxmlformats.org/officeDocument/2006/math">
                    <m:r>
                      <a:rPr lang="en" altLang="ko-KR" sz="2600" i="1" dirty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" altLang="ko-KR" sz="2600" dirty="0"/>
                  <a:t> equivalent width trend and</a:t>
                </a:r>
                <a:br>
                  <a:rPr lang="en" altLang="ko-KR" sz="2600" dirty="0"/>
                </a:br>
                <a:r>
                  <a:rPr lang="en" altLang="ko-KR" sz="2600" dirty="0"/>
                  <a:t>Swift/UVOT Data Analysis: Companion Flares</a:t>
                </a:r>
                <a:endParaRPr kumimoji="1" lang="ko-KR" altLang="en-US" sz="2600" dirty="0"/>
              </a:p>
            </p:txBody>
          </p:sp>
        </mc:Choice>
        <mc:Fallback xmlns="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C8BD79B8-70C0-4FF9-9E94-E344083F54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9553" y="0"/>
                <a:ext cx="8984894" cy="817958"/>
              </a:xfrm>
              <a:blipFill>
                <a:blip r:embed="rId3"/>
                <a:stretch>
                  <a:fillRect l="-1271" t="-12308" b="-1692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E86FE77-9548-D3D9-3CC4-69CDFC9813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B9D1B20-CB5C-5DAA-0523-CF04108B83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10</a:t>
            </a:fld>
            <a:endParaRPr kumimoji="1" lang="ko-Kore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DD5BC84-DFCF-C8F5-11B5-A7B7FC863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477" y="932974"/>
            <a:ext cx="2438394" cy="1797265"/>
          </a:xfrm>
          <a:prstGeom prst="rect">
            <a:avLst/>
          </a:prstGeom>
        </p:spPr>
      </p:pic>
      <p:pic>
        <p:nvPicPr>
          <p:cNvPr id="7" name="그림 6" descr="텍스트, 그래프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9DA4B2C-A237-CC40-DF1E-5EA1B36CF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477" y="2763338"/>
            <a:ext cx="2484916" cy="366148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4401262-1570-EAA9-20A0-D965847D5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556" y="890165"/>
            <a:ext cx="2782017" cy="1840074"/>
          </a:xfrm>
          <a:prstGeom prst="rect">
            <a:avLst/>
          </a:prstGeom>
        </p:spPr>
      </p:pic>
      <p:pic>
        <p:nvPicPr>
          <p:cNvPr id="17" name="그림 16" descr="텍스트, 스크린샷, 그래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FE8BAF5-7CD9-25EE-4CAA-AAE93926B80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27" b="1190"/>
          <a:stretch>
            <a:fillRect/>
          </a:stretch>
        </p:blipFill>
        <p:spPr>
          <a:xfrm>
            <a:off x="3396342" y="928459"/>
            <a:ext cx="2408461" cy="18147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EDE638-86D2-C47F-BB28-F04D835A26BC}"/>
                  </a:ext>
                </a:extLst>
              </p:cNvPr>
              <p:cNvSpPr txBox="1"/>
              <p:nvPr/>
            </p:nvSpPr>
            <p:spPr>
              <a:xfrm>
                <a:off x="79554" y="2695774"/>
                <a:ext cx="6388924" cy="3785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+mn-ea"/>
                  </a:rPr>
                  <a:t>SALT measured H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ko-KR" altLang="en-US" sz="1600" dirty="0">
                    <a:latin typeface="+mn-ea"/>
                  </a:rPr>
                  <a:t> </a:t>
                </a:r>
                <a:r>
                  <a:rPr lang="en-US" altLang="ko-KR" sz="1600" dirty="0">
                    <a:latin typeface="+mn-ea"/>
                  </a:rPr>
                  <a:t>EW to be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latin typeface="Cambria Math" panose="02040503050406030204" pitchFamily="18" charset="0"/>
                      </a:rPr>
                      <m:t>37.5</m:t>
                    </m:r>
                  </m:oMath>
                </a14:m>
                <a:r>
                  <a:rPr lang="en-US" altLang="ko-KR" sz="1600" dirty="0">
                    <a:latin typeface="+mn-ea"/>
                    <a:cs typeface="Times New Roman" panose="02020603050405020304" pitchFamily="18" charset="0"/>
                  </a:rPr>
                  <a:t>Å—41Å; the observed change in the EW </a:t>
                </a:r>
                <a:r>
                  <a:rPr lang="en-US" altLang="ko-KR" sz="1600" b="1" dirty="0">
                    <a:latin typeface="+mn-ea"/>
                    <a:cs typeface="Times New Roman" panose="02020603050405020304" pitchFamily="18" charset="0"/>
                  </a:rPr>
                  <a:t>is consistent with tidal forces near periastron </a:t>
                </a:r>
                <a:r>
                  <a:rPr lang="en-US" altLang="ko-KR" sz="1600" dirty="0">
                    <a:latin typeface="+mn-ea"/>
                    <a:cs typeface="Times New Roman" panose="02020603050405020304" pitchFamily="18" charset="0"/>
                  </a:rPr>
                  <a:t>(e.g., PSR B1259-63; Chernyakova+2025)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ko-KR" sz="1600" dirty="0">
                  <a:latin typeface="+mn-ea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+mn-ea"/>
                  </a:rPr>
                  <a:t>Combining with published EW measurements, we identified a </a:t>
                </a:r>
                <a:r>
                  <a:rPr lang="en-US" altLang="ko-KR" sz="1600" b="1" dirty="0">
                    <a:solidFill>
                      <a:srgbClr val="92D050"/>
                    </a:solidFill>
                    <a:latin typeface="+mn-ea"/>
                  </a:rPr>
                  <a:t>long-term trend</a:t>
                </a:r>
                <a:r>
                  <a:rPr lang="en-US" altLang="ko-KR" sz="1600" dirty="0">
                    <a:solidFill>
                      <a:srgbClr val="92D050"/>
                    </a:solidFill>
                    <a:latin typeface="+mn-ea"/>
                  </a:rPr>
                  <a:t> </a:t>
                </a:r>
                <a:r>
                  <a:rPr lang="en-US" altLang="ko-KR" sz="1600" dirty="0">
                    <a:latin typeface="+mn-ea"/>
                  </a:rPr>
                  <a:t>which might be </a:t>
                </a:r>
                <a:r>
                  <a:rPr lang="en-US" altLang="ko-KR" sz="1600" b="1" dirty="0">
                    <a:latin typeface="+mn-ea"/>
                  </a:rPr>
                  <a:t>related to the X-ray state change</a:t>
                </a:r>
                <a:r>
                  <a:rPr lang="en-US" altLang="ko-KR" sz="1600" dirty="0">
                    <a:latin typeface="+mn-ea"/>
                  </a:rPr>
                  <a:t>:</a:t>
                </a:r>
                <a:r>
                  <a:rPr lang="ko-KR" altLang="en-US" sz="1600" dirty="0">
                    <a:latin typeface="+mn-ea"/>
                  </a:rPr>
                  <a:t> </a:t>
                </a:r>
                <a:r>
                  <a:rPr lang="en-US" altLang="ko-KR" sz="1600" dirty="0">
                    <a:latin typeface="+mn-ea"/>
                  </a:rPr>
                  <a:t>J0632 is bright in X-ray when the EW is large, and vice versa</a:t>
                </a:r>
                <a:br>
                  <a:rPr lang="en-US" altLang="ko-KR" sz="1600" dirty="0">
                    <a:latin typeface="+mn-ea"/>
                  </a:rPr>
                </a:br>
                <a:endParaRPr lang="en-US" altLang="ko-KR" sz="1600" dirty="0">
                  <a:latin typeface="+mn-e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+mn-ea"/>
                  </a:rPr>
                  <a:t>Our </a:t>
                </a:r>
                <a:r>
                  <a:rPr lang="en-US" altLang="ko-KR" sz="1600" b="1" dirty="0">
                    <a:latin typeface="+mn-ea"/>
                  </a:rPr>
                  <a:t>UV SED measurements</a:t>
                </a:r>
                <a:r>
                  <a:rPr lang="en-US" altLang="ko-KR" sz="1600" dirty="0">
                    <a:latin typeface="+mn-ea"/>
                  </a:rPr>
                  <a:t> are well-described by </a:t>
                </a:r>
                <a:r>
                  <a:rPr lang="en-US" altLang="ko-KR" sz="1600" b="1" dirty="0">
                    <a:latin typeface="+mn-ea"/>
                  </a:rPr>
                  <a:t>a stellar atmosphere model</a:t>
                </a:r>
                <a:r>
                  <a:rPr lang="en-US" altLang="ko-KR" sz="1600" dirty="0">
                    <a:latin typeface="+mn-ea"/>
                  </a:rPr>
                  <a:t> (BSTAR2006)</a:t>
                </a:r>
                <a:br>
                  <a:rPr lang="en-US" altLang="ko-KR" sz="1600" dirty="0">
                    <a:latin typeface="+mn-ea"/>
                  </a:rPr>
                </a:br>
                <a:endParaRPr lang="en-US" altLang="ko-KR" sz="1600" dirty="0">
                  <a:latin typeface="+mn-e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1600" dirty="0">
                    <a:latin typeface="+mn-ea"/>
                  </a:rPr>
                  <a:t>UV flares were occasionally detected at a significance of 3</a:t>
                </a:r>
                <a:r>
                  <a:rPr lang="el-GR" altLang="ko-KR" sz="1600" dirty="0">
                    <a:latin typeface="+mn-ea"/>
                  </a:rPr>
                  <a:t>σ. </a:t>
                </a:r>
                <a:r>
                  <a:rPr lang="en-US" altLang="ko-KR" sz="1600" dirty="0">
                    <a:latin typeface="+mn-ea"/>
                  </a:rPr>
                  <a:t>Unlike the X-ray and TeV flares, these </a:t>
                </a:r>
                <a:r>
                  <a:rPr lang="en-US" altLang="ko-KR" sz="1600" b="1" dirty="0">
                    <a:latin typeface="+mn-ea"/>
                  </a:rPr>
                  <a:t>UV flares appear at random orbital phases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EDE638-86D2-C47F-BB28-F04D835A2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4" y="2695774"/>
                <a:ext cx="6388924" cy="3785652"/>
              </a:xfrm>
              <a:prstGeom prst="rect">
                <a:avLst/>
              </a:prstGeom>
              <a:blipFill>
                <a:blip r:embed="rId8"/>
                <a:stretch>
                  <a:fillRect l="-397" t="-669" r="-198" b="-100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자유형 38">
            <a:extLst>
              <a:ext uri="{FF2B5EF4-FFF2-40B4-BE49-F238E27FC236}">
                <a16:creationId xmlns:a16="http://schemas.microsoft.com/office/drawing/2014/main" id="{946712EF-C7F7-9D5F-D9E6-CFCBD698A37A}"/>
              </a:ext>
            </a:extLst>
          </p:cNvPr>
          <p:cNvSpPr/>
          <p:nvPr/>
        </p:nvSpPr>
        <p:spPr>
          <a:xfrm>
            <a:off x="3793673" y="1489932"/>
            <a:ext cx="1975757" cy="429051"/>
          </a:xfrm>
          <a:custGeom>
            <a:avLst/>
            <a:gdLst>
              <a:gd name="connsiteX0" fmla="*/ 0 w 1937657"/>
              <a:gd name="connsiteY0" fmla="*/ 54544 h 242782"/>
              <a:gd name="connsiteX1" fmla="*/ 370114 w 1937657"/>
              <a:gd name="connsiteY1" fmla="*/ 11001 h 242782"/>
              <a:gd name="connsiteX2" fmla="*/ 544285 w 1937657"/>
              <a:gd name="connsiteY2" fmla="*/ 234158 h 242782"/>
              <a:gd name="connsiteX3" fmla="*/ 1387928 w 1937657"/>
              <a:gd name="connsiteY3" fmla="*/ 190616 h 242782"/>
              <a:gd name="connsiteX4" fmla="*/ 1937657 w 1937657"/>
              <a:gd name="connsiteY4" fmla="*/ 130744 h 242782"/>
              <a:gd name="connsiteX0" fmla="*/ 0 w 1937657"/>
              <a:gd name="connsiteY0" fmla="*/ 41629 h 228821"/>
              <a:gd name="connsiteX1" fmla="*/ 342900 w 1937657"/>
              <a:gd name="connsiteY1" fmla="*/ 14415 h 228821"/>
              <a:gd name="connsiteX2" fmla="*/ 544285 w 1937657"/>
              <a:gd name="connsiteY2" fmla="*/ 221243 h 228821"/>
              <a:gd name="connsiteX3" fmla="*/ 1387928 w 1937657"/>
              <a:gd name="connsiteY3" fmla="*/ 177701 h 228821"/>
              <a:gd name="connsiteX4" fmla="*/ 1937657 w 1937657"/>
              <a:gd name="connsiteY4" fmla="*/ 117829 h 228821"/>
              <a:gd name="connsiteX0" fmla="*/ 0 w 1937657"/>
              <a:gd name="connsiteY0" fmla="*/ 43643 h 256025"/>
              <a:gd name="connsiteX1" fmla="*/ 342900 w 1937657"/>
              <a:gd name="connsiteY1" fmla="*/ 16429 h 256025"/>
              <a:gd name="connsiteX2" fmla="*/ 413657 w 1937657"/>
              <a:gd name="connsiteY2" fmla="*/ 250471 h 256025"/>
              <a:gd name="connsiteX3" fmla="*/ 1387928 w 1937657"/>
              <a:gd name="connsiteY3" fmla="*/ 179715 h 256025"/>
              <a:gd name="connsiteX4" fmla="*/ 1937657 w 1937657"/>
              <a:gd name="connsiteY4" fmla="*/ 119843 h 256025"/>
              <a:gd name="connsiteX0" fmla="*/ 0 w 1937657"/>
              <a:gd name="connsiteY0" fmla="*/ 80179 h 294940"/>
              <a:gd name="connsiteX1" fmla="*/ 250372 w 1937657"/>
              <a:gd name="connsiteY1" fmla="*/ 9422 h 294940"/>
              <a:gd name="connsiteX2" fmla="*/ 413657 w 1937657"/>
              <a:gd name="connsiteY2" fmla="*/ 287007 h 294940"/>
              <a:gd name="connsiteX3" fmla="*/ 1387928 w 1937657"/>
              <a:gd name="connsiteY3" fmla="*/ 216251 h 294940"/>
              <a:gd name="connsiteX4" fmla="*/ 1937657 w 1937657"/>
              <a:gd name="connsiteY4" fmla="*/ 156379 h 294940"/>
              <a:gd name="connsiteX0" fmla="*/ 0 w 1970314"/>
              <a:gd name="connsiteY0" fmla="*/ 20947 h 333679"/>
              <a:gd name="connsiteX1" fmla="*/ 283029 w 1970314"/>
              <a:gd name="connsiteY1" fmla="*/ 48161 h 333679"/>
              <a:gd name="connsiteX2" fmla="*/ 446314 w 1970314"/>
              <a:gd name="connsiteY2" fmla="*/ 325746 h 333679"/>
              <a:gd name="connsiteX3" fmla="*/ 1420585 w 1970314"/>
              <a:gd name="connsiteY3" fmla="*/ 254990 h 333679"/>
              <a:gd name="connsiteX4" fmla="*/ 1970314 w 1970314"/>
              <a:gd name="connsiteY4" fmla="*/ 195118 h 333679"/>
              <a:gd name="connsiteX0" fmla="*/ 0 w 1970314"/>
              <a:gd name="connsiteY0" fmla="*/ 59218 h 375811"/>
              <a:gd name="connsiteX1" fmla="*/ 266700 w 1970314"/>
              <a:gd name="connsiteY1" fmla="*/ 21118 h 375811"/>
              <a:gd name="connsiteX2" fmla="*/ 446314 w 1970314"/>
              <a:gd name="connsiteY2" fmla="*/ 364017 h 375811"/>
              <a:gd name="connsiteX3" fmla="*/ 1420585 w 1970314"/>
              <a:gd name="connsiteY3" fmla="*/ 293261 h 375811"/>
              <a:gd name="connsiteX4" fmla="*/ 1970314 w 1970314"/>
              <a:gd name="connsiteY4" fmla="*/ 233389 h 375811"/>
              <a:gd name="connsiteX0" fmla="*/ 0 w 1970314"/>
              <a:gd name="connsiteY0" fmla="*/ 59617 h 381189"/>
              <a:gd name="connsiteX1" fmla="*/ 266700 w 1970314"/>
              <a:gd name="connsiteY1" fmla="*/ 21517 h 381189"/>
              <a:gd name="connsiteX2" fmla="*/ 419100 w 1970314"/>
              <a:gd name="connsiteY2" fmla="*/ 369859 h 381189"/>
              <a:gd name="connsiteX3" fmla="*/ 1420585 w 1970314"/>
              <a:gd name="connsiteY3" fmla="*/ 293660 h 381189"/>
              <a:gd name="connsiteX4" fmla="*/ 1970314 w 1970314"/>
              <a:gd name="connsiteY4" fmla="*/ 233788 h 381189"/>
              <a:gd name="connsiteX0" fmla="*/ 0 w 1970314"/>
              <a:gd name="connsiteY0" fmla="*/ 101417 h 425979"/>
              <a:gd name="connsiteX1" fmla="*/ 266700 w 1970314"/>
              <a:gd name="connsiteY1" fmla="*/ 14332 h 425979"/>
              <a:gd name="connsiteX2" fmla="*/ 419100 w 1970314"/>
              <a:gd name="connsiteY2" fmla="*/ 411659 h 425979"/>
              <a:gd name="connsiteX3" fmla="*/ 1420585 w 1970314"/>
              <a:gd name="connsiteY3" fmla="*/ 335460 h 425979"/>
              <a:gd name="connsiteX4" fmla="*/ 1970314 w 1970314"/>
              <a:gd name="connsiteY4" fmla="*/ 275588 h 425979"/>
              <a:gd name="connsiteX0" fmla="*/ 0 w 1975757"/>
              <a:gd name="connsiteY0" fmla="*/ 71128 h 433790"/>
              <a:gd name="connsiteX1" fmla="*/ 272143 w 1975757"/>
              <a:gd name="connsiteY1" fmla="*/ 22143 h 433790"/>
              <a:gd name="connsiteX2" fmla="*/ 424543 w 1975757"/>
              <a:gd name="connsiteY2" fmla="*/ 419470 h 433790"/>
              <a:gd name="connsiteX3" fmla="*/ 1426028 w 1975757"/>
              <a:gd name="connsiteY3" fmla="*/ 343271 h 433790"/>
              <a:gd name="connsiteX4" fmla="*/ 1975757 w 1975757"/>
              <a:gd name="connsiteY4" fmla="*/ 283399 h 433790"/>
              <a:gd name="connsiteX0" fmla="*/ 0 w 1975757"/>
              <a:gd name="connsiteY0" fmla="*/ 66727 h 429051"/>
              <a:gd name="connsiteX1" fmla="*/ 239486 w 1975757"/>
              <a:gd name="connsiteY1" fmla="*/ 23184 h 429051"/>
              <a:gd name="connsiteX2" fmla="*/ 424543 w 1975757"/>
              <a:gd name="connsiteY2" fmla="*/ 415069 h 429051"/>
              <a:gd name="connsiteX3" fmla="*/ 1426028 w 1975757"/>
              <a:gd name="connsiteY3" fmla="*/ 338870 h 429051"/>
              <a:gd name="connsiteX4" fmla="*/ 1975757 w 1975757"/>
              <a:gd name="connsiteY4" fmla="*/ 278998 h 429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5757" h="429051">
                <a:moveTo>
                  <a:pt x="0" y="66727"/>
                </a:moveTo>
                <a:cubicBezTo>
                  <a:pt x="139700" y="29987"/>
                  <a:pt x="168729" y="-34873"/>
                  <a:pt x="239486" y="23184"/>
                </a:cubicBezTo>
                <a:cubicBezTo>
                  <a:pt x="310243" y="81241"/>
                  <a:pt x="226786" y="362455"/>
                  <a:pt x="424543" y="415069"/>
                </a:cubicBezTo>
                <a:cubicBezTo>
                  <a:pt x="622300" y="467683"/>
                  <a:pt x="1193799" y="356106"/>
                  <a:pt x="1426028" y="338870"/>
                </a:cubicBezTo>
                <a:cubicBezTo>
                  <a:pt x="1658257" y="321634"/>
                  <a:pt x="1817007" y="300316"/>
                  <a:pt x="1975757" y="278998"/>
                </a:cubicBezTo>
              </a:path>
            </a:pathLst>
          </a:custGeom>
          <a:noFill/>
          <a:ln w="63500">
            <a:solidFill>
              <a:schemeClr val="tx1"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349FBD-79D0-3C26-2B24-C88D30466072}"/>
              </a:ext>
            </a:extLst>
          </p:cNvPr>
          <p:cNvSpPr txBox="1"/>
          <p:nvPr/>
        </p:nvSpPr>
        <p:spPr>
          <a:xfrm>
            <a:off x="8091507" y="4938102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400" b="1" dirty="0">
                <a:solidFill>
                  <a:srgbClr val="FF00FF"/>
                </a:solidFill>
              </a:rPr>
              <a:t>X-ray</a:t>
            </a:r>
            <a:endParaRPr kumimoji="1" lang="ko-KR" altLang="en-US" sz="1400" b="1" dirty="0">
              <a:solidFill>
                <a:srgbClr val="FF00FF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085B23F-0117-2F63-8F71-B2B29E4CD6A2}"/>
              </a:ext>
            </a:extLst>
          </p:cNvPr>
          <p:cNvSpPr txBox="1"/>
          <p:nvPr/>
        </p:nvSpPr>
        <p:spPr>
          <a:xfrm>
            <a:off x="8168804" y="5591123"/>
            <a:ext cx="490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400" b="1" dirty="0">
                <a:solidFill>
                  <a:srgbClr val="00FFFF"/>
                </a:solidFill>
              </a:rPr>
              <a:t>TeV</a:t>
            </a:r>
            <a:endParaRPr kumimoji="1" lang="ko-KR" altLang="en-US" sz="1400" b="1" dirty="0">
              <a:solidFill>
                <a:srgbClr val="00FFFF"/>
              </a:solidFill>
            </a:endParaRPr>
          </a:p>
        </p:txBody>
      </p:sp>
      <p:sp>
        <p:nvSpPr>
          <p:cNvPr id="42" name="자유형 41">
            <a:extLst>
              <a:ext uri="{FF2B5EF4-FFF2-40B4-BE49-F238E27FC236}">
                <a16:creationId xmlns:a16="http://schemas.microsoft.com/office/drawing/2014/main" id="{15271531-94D9-3FC7-3E45-FB3E283B954A}"/>
              </a:ext>
            </a:extLst>
          </p:cNvPr>
          <p:cNvSpPr/>
          <p:nvPr/>
        </p:nvSpPr>
        <p:spPr>
          <a:xfrm>
            <a:off x="3802465" y="1996133"/>
            <a:ext cx="1975756" cy="219528"/>
          </a:xfrm>
          <a:custGeom>
            <a:avLst/>
            <a:gdLst>
              <a:gd name="connsiteX0" fmla="*/ 0 w 1937657"/>
              <a:gd name="connsiteY0" fmla="*/ 54544 h 242782"/>
              <a:gd name="connsiteX1" fmla="*/ 370114 w 1937657"/>
              <a:gd name="connsiteY1" fmla="*/ 11001 h 242782"/>
              <a:gd name="connsiteX2" fmla="*/ 544285 w 1937657"/>
              <a:gd name="connsiteY2" fmla="*/ 234158 h 242782"/>
              <a:gd name="connsiteX3" fmla="*/ 1387928 w 1937657"/>
              <a:gd name="connsiteY3" fmla="*/ 190616 h 242782"/>
              <a:gd name="connsiteX4" fmla="*/ 1937657 w 1937657"/>
              <a:gd name="connsiteY4" fmla="*/ 130744 h 242782"/>
              <a:gd name="connsiteX0" fmla="*/ 0 w 1937657"/>
              <a:gd name="connsiteY0" fmla="*/ 41629 h 228821"/>
              <a:gd name="connsiteX1" fmla="*/ 342900 w 1937657"/>
              <a:gd name="connsiteY1" fmla="*/ 14415 h 228821"/>
              <a:gd name="connsiteX2" fmla="*/ 544285 w 1937657"/>
              <a:gd name="connsiteY2" fmla="*/ 221243 h 228821"/>
              <a:gd name="connsiteX3" fmla="*/ 1387928 w 1937657"/>
              <a:gd name="connsiteY3" fmla="*/ 177701 h 228821"/>
              <a:gd name="connsiteX4" fmla="*/ 1937657 w 1937657"/>
              <a:gd name="connsiteY4" fmla="*/ 117829 h 228821"/>
              <a:gd name="connsiteX0" fmla="*/ 0 w 1937657"/>
              <a:gd name="connsiteY0" fmla="*/ 42100 h 235080"/>
              <a:gd name="connsiteX1" fmla="*/ 342900 w 1937657"/>
              <a:gd name="connsiteY1" fmla="*/ 14886 h 235080"/>
              <a:gd name="connsiteX2" fmla="*/ 470615 w 1937657"/>
              <a:gd name="connsiteY2" fmla="*/ 228096 h 235080"/>
              <a:gd name="connsiteX3" fmla="*/ 1387928 w 1937657"/>
              <a:gd name="connsiteY3" fmla="*/ 178172 h 235080"/>
              <a:gd name="connsiteX4" fmla="*/ 1937657 w 1937657"/>
              <a:gd name="connsiteY4" fmla="*/ 118300 h 235080"/>
              <a:gd name="connsiteX0" fmla="*/ 0 w 1937657"/>
              <a:gd name="connsiteY0" fmla="*/ 46954 h 240323"/>
              <a:gd name="connsiteX1" fmla="*/ 296019 w 1937657"/>
              <a:gd name="connsiteY1" fmla="*/ 13358 h 240323"/>
              <a:gd name="connsiteX2" fmla="*/ 470615 w 1937657"/>
              <a:gd name="connsiteY2" fmla="*/ 232950 h 240323"/>
              <a:gd name="connsiteX3" fmla="*/ 1387928 w 1937657"/>
              <a:gd name="connsiteY3" fmla="*/ 183026 h 240323"/>
              <a:gd name="connsiteX4" fmla="*/ 1937657 w 1937657"/>
              <a:gd name="connsiteY4" fmla="*/ 123154 h 240323"/>
              <a:gd name="connsiteX0" fmla="*/ 0 w 1937657"/>
              <a:gd name="connsiteY0" fmla="*/ 46954 h 240323"/>
              <a:gd name="connsiteX1" fmla="*/ 296019 w 1937657"/>
              <a:gd name="connsiteY1" fmla="*/ 13358 h 240323"/>
              <a:gd name="connsiteX2" fmla="*/ 423733 w 1937657"/>
              <a:gd name="connsiteY2" fmla="*/ 232950 h 240323"/>
              <a:gd name="connsiteX3" fmla="*/ 1387928 w 1937657"/>
              <a:gd name="connsiteY3" fmla="*/ 183026 h 240323"/>
              <a:gd name="connsiteX4" fmla="*/ 1937657 w 1937657"/>
              <a:gd name="connsiteY4" fmla="*/ 123154 h 240323"/>
              <a:gd name="connsiteX0" fmla="*/ 0 w 1937657"/>
              <a:gd name="connsiteY0" fmla="*/ 46954 h 240323"/>
              <a:gd name="connsiteX1" fmla="*/ 275927 w 1937657"/>
              <a:gd name="connsiteY1" fmla="*/ 13358 h 240323"/>
              <a:gd name="connsiteX2" fmla="*/ 423733 w 1937657"/>
              <a:gd name="connsiteY2" fmla="*/ 232950 h 240323"/>
              <a:gd name="connsiteX3" fmla="*/ 1387928 w 1937657"/>
              <a:gd name="connsiteY3" fmla="*/ 183026 h 240323"/>
              <a:gd name="connsiteX4" fmla="*/ 1937657 w 1937657"/>
              <a:gd name="connsiteY4" fmla="*/ 123154 h 240323"/>
              <a:gd name="connsiteX0" fmla="*/ 0 w 1937657"/>
              <a:gd name="connsiteY0" fmla="*/ 47424 h 246650"/>
              <a:gd name="connsiteX1" fmla="*/ 275927 w 1937657"/>
              <a:gd name="connsiteY1" fmla="*/ 13828 h 246650"/>
              <a:gd name="connsiteX2" fmla="*/ 457220 w 1937657"/>
              <a:gd name="connsiteY2" fmla="*/ 239802 h 246650"/>
              <a:gd name="connsiteX3" fmla="*/ 1387928 w 1937657"/>
              <a:gd name="connsiteY3" fmla="*/ 183496 h 246650"/>
              <a:gd name="connsiteX4" fmla="*/ 1937657 w 1937657"/>
              <a:gd name="connsiteY4" fmla="*/ 123624 h 246650"/>
              <a:gd name="connsiteX0" fmla="*/ 0 w 1937657"/>
              <a:gd name="connsiteY0" fmla="*/ 42574 h 241427"/>
              <a:gd name="connsiteX1" fmla="*/ 208954 w 1937657"/>
              <a:gd name="connsiteY1" fmla="*/ 15360 h 241427"/>
              <a:gd name="connsiteX2" fmla="*/ 457220 w 1937657"/>
              <a:gd name="connsiteY2" fmla="*/ 234952 h 241427"/>
              <a:gd name="connsiteX3" fmla="*/ 1387928 w 1937657"/>
              <a:gd name="connsiteY3" fmla="*/ 178646 h 241427"/>
              <a:gd name="connsiteX4" fmla="*/ 1937657 w 1937657"/>
              <a:gd name="connsiteY4" fmla="*/ 118774 h 241427"/>
              <a:gd name="connsiteX0" fmla="*/ 0 w 1937657"/>
              <a:gd name="connsiteY0" fmla="*/ 52517 h 252117"/>
              <a:gd name="connsiteX1" fmla="*/ 249138 w 1937657"/>
              <a:gd name="connsiteY1" fmla="*/ 12539 h 252117"/>
              <a:gd name="connsiteX2" fmla="*/ 457220 w 1937657"/>
              <a:gd name="connsiteY2" fmla="*/ 244895 h 252117"/>
              <a:gd name="connsiteX3" fmla="*/ 1387928 w 1937657"/>
              <a:gd name="connsiteY3" fmla="*/ 188589 h 252117"/>
              <a:gd name="connsiteX4" fmla="*/ 1937657 w 1937657"/>
              <a:gd name="connsiteY4" fmla="*/ 128717 h 252117"/>
              <a:gd name="connsiteX0" fmla="*/ 0 w 1937657"/>
              <a:gd name="connsiteY0" fmla="*/ 52057 h 245818"/>
              <a:gd name="connsiteX1" fmla="*/ 249138 w 1937657"/>
              <a:gd name="connsiteY1" fmla="*/ 12079 h 245818"/>
              <a:gd name="connsiteX2" fmla="*/ 396944 w 1937657"/>
              <a:gd name="connsiteY2" fmla="*/ 238053 h 245818"/>
              <a:gd name="connsiteX3" fmla="*/ 1387928 w 1937657"/>
              <a:gd name="connsiteY3" fmla="*/ 188129 h 245818"/>
              <a:gd name="connsiteX4" fmla="*/ 1937657 w 1937657"/>
              <a:gd name="connsiteY4" fmla="*/ 128257 h 245818"/>
              <a:gd name="connsiteX0" fmla="*/ 0 w 1937657"/>
              <a:gd name="connsiteY0" fmla="*/ 52057 h 245818"/>
              <a:gd name="connsiteX1" fmla="*/ 235744 w 1937657"/>
              <a:gd name="connsiteY1" fmla="*/ 12079 h 245818"/>
              <a:gd name="connsiteX2" fmla="*/ 396944 w 1937657"/>
              <a:gd name="connsiteY2" fmla="*/ 238053 h 245818"/>
              <a:gd name="connsiteX3" fmla="*/ 1387928 w 1937657"/>
              <a:gd name="connsiteY3" fmla="*/ 188129 h 245818"/>
              <a:gd name="connsiteX4" fmla="*/ 1937657 w 1937657"/>
              <a:gd name="connsiteY4" fmla="*/ 128257 h 245818"/>
              <a:gd name="connsiteX0" fmla="*/ 0 w 1951051"/>
              <a:gd name="connsiteY0" fmla="*/ 72545 h 240778"/>
              <a:gd name="connsiteX1" fmla="*/ 249138 w 1951051"/>
              <a:gd name="connsiteY1" fmla="*/ 7039 h 240778"/>
              <a:gd name="connsiteX2" fmla="*/ 410338 w 1951051"/>
              <a:gd name="connsiteY2" fmla="*/ 233013 h 240778"/>
              <a:gd name="connsiteX3" fmla="*/ 1401322 w 1951051"/>
              <a:gd name="connsiteY3" fmla="*/ 183089 h 240778"/>
              <a:gd name="connsiteX4" fmla="*/ 1951051 w 1951051"/>
              <a:gd name="connsiteY4" fmla="*/ 123217 h 24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1051" h="240778">
                <a:moveTo>
                  <a:pt x="0" y="72545"/>
                </a:moveTo>
                <a:cubicBezTo>
                  <a:pt x="139700" y="35805"/>
                  <a:pt x="180748" y="-19706"/>
                  <a:pt x="249138" y="7039"/>
                </a:cubicBezTo>
                <a:cubicBezTo>
                  <a:pt x="317528" y="33784"/>
                  <a:pt x="218307" y="203671"/>
                  <a:pt x="410338" y="233013"/>
                </a:cubicBezTo>
                <a:cubicBezTo>
                  <a:pt x="602369" y="262355"/>
                  <a:pt x="1169093" y="200325"/>
                  <a:pt x="1401322" y="183089"/>
                </a:cubicBezTo>
                <a:cubicBezTo>
                  <a:pt x="1633551" y="165853"/>
                  <a:pt x="1792301" y="144535"/>
                  <a:pt x="1951051" y="123217"/>
                </a:cubicBezTo>
              </a:path>
            </a:pathLst>
          </a:custGeom>
          <a:noFill/>
          <a:ln w="63500">
            <a:solidFill>
              <a:srgbClr val="92D050">
                <a:alpha val="4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A1DA9A-9D58-0BEB-27AB-C15F41CCB2C2}"/>
                  </a:ext>
                </a:extLst>
              </p:cNvPr>
              <p:cNvSpPr txBox="1"/>
              <p:nvPr/>
            </p:nvSpPr>
            <p:spPr>
              <a:xfrm>
                <a:off x="508039" y="1099357"/>
                <a:ext cx="9263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ko-KR" sz="1400" b="1" dirty="0">
                    <a:solidFill>
                      <a:srgbClr val="0000FF"/>
                    </a:solidFill>
                  </a:rPr>
                  <a:t>SALT H</a:t>
                </a:r>
                <a14:m>
                  <m:oMath xmlns:m="http://schemas.openxmlformats.org/officeDocument/2006/math">
                    <m:r>
                      <a:rPr kumimoji="1" lang="en-US" altLang="ko-KR" sz="1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endParaRPr kumimoji="1" lang="ko-KR" altLang="en-US" sz="1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A1DA9A-9D58-0BEB-27AB-C15F41CCB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39" y="1099357"/>
                <a:ext cx="926344" cy="307777"/>
              </a:xfrm>
              <a:prstGeom prst="rect">
                <a:avLst/>
              </a:prstGeom>
              <a:blipFill>
                <a:blip r:embed="rId10"/>
                <a:stretch>
                  <a:fillRect l="-1351" t="-4000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FD80C91-3ACF-304A-9C0C-1F406C87C7AE}"/>
              </a:ext>
            </a:extLst>
          </p:cNvPr>
          <p:cNvSpPr txBox="1"/>
          <p:nvPr/>
        </p:nvSpPr>
        <p:spPr>
          <a:xfrm>
            <a:off x="7184573" y="2157543"/>
            <a:ext cx="1848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100" b="1" dirty="0">
                <a:solidFill>
                  <a:srgbClr val="0000FF"/>
                </a:solidFill>
              </a:rPr>
              <a:t>UV: the companion star</a:t>
            </a:r>
            <a:endParaRPr kumimoji="1" lang="ko-KR" altLang="en-US" sz="11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8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B8A67-499F-396D-6D61-BAEBC4975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FEC303-FF5F-BD28-849E-C73A673DD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0" y="17258"/>
            <a:ext cx="9002636" cy="805069"/>
          </a:xfrm>
        </p:spPr>
        <p:txBody>
          <a:bodyPr>
            <a:noAutofit/>
          </a:bodyPr>
          <a:lstStyle/>
          <a:p>
            <a:r>
              <a:rPr lang="en-US" altLang="ko-KR" sz="2900" spc="-1" dirty="0">
                <a:latin typeface="Arial"/>
              </a:rPr>
              <a:t>We found independent X-ray and TeV variabilities</a:t>
            </a:r>
            <a:endParaRPr lang="en-US" altLang="ko-KR" sz="2900" b="0" spc="-1" dirty="0">
              <a:latin typeface="Arial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03053D4-670B-9298-B002-49B3A8D53E2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1364" y="4289152"/>
            <a:ext cx="8927222" cy="2010807"/>
          </a:xfrm>
        </p:spPr>
        <p:txBody>
          <a:bodyPr/>
          <a:lstStyle/>
          <a:p>
            <a:pPr marL="285750" indent="-285750"/>
            <a:r>
              <a:rPr lang="en-US" altLang="ko-KR" sz="2000" dirty="0"/>
              <a:t>The new VERITAS observation (</a:t>
            </a:r>
            <a:r>
              <a:rPr lang="en-US" altLang="ko-KR" sz="2000" dirty="0">
                <a:solidFill>
                  <a:srgbClr val="00FFFF"/>
                </a:solidFill>
              </a:rPr>
              <a:t>cyan</a:t>
            </a:r>
            <a:r>
              <a:rPr lang="en-US" altLang="ko-KR" sz="2000" dirty="0"/>
              <a:t>) captured TeV flares of J0632 within the interaction phase</a:t>
            </a:r>
          </a:p>
          <a:p>
            <a:pPr marL="285750" indent="-285750"/>
            <a:r>
              <a:rPr lang="en" altLang="ko-KR" sz="2000" dirty="0"/>
              <a:t>Although X-ray and TeV points generally are correlated, high-flux TeV points exhibit significant scatter</a:t>
            </a:r>
            <a:endParaRPr lang="en-US" altLang="ko-KR" sz="2000" dirty="0"/>
          </a:p>
          <a:p>
            <a:pPr marL="285750" indent="-285750"/>
            <a:r>
              <a:rPr lang="en" altLang="ko-KR" sz="2000" dirty="0">
                <a:solidFill>
                  <a:srgbClr val="AAAAAA"/>
                </a:solidFill>
              </a:rPr>
              <a:t>A simultaneous increase in X-ray and TeV flux was seen in orbit 9, but in </a:t>
            </a:r>
            <a:r>
              <a:rPr lang="en" altLang="ko-KR" sz="2000" b="1" dirty="0">
                <a:solidFill>
                  <a:srgbClr val="AAAAAA"/>
                </a:solidFill>
              </a:rPr>
              <a:t>orbit 24, these bands varied independently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D7415E2-2462-E3EA-D8E7-BBE35596ED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F2FB8C8-B0CB-832F-FE0B-00531BD510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11</a:t>
            </a:fld>
            <a:endParaRPr kumimoji="1" lang="ko-Kore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274149D-A1CA-E934-3504-52EF18B8A6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7938" y="1025836"/>
            <a:ext cx="4304062" cy="316566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5169EF1-B6C5-03DC-9951-CD23A6A6DE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2880" y="946187"/>
            <a:ext cx="4350233" cy="334296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24B0153B-9B07-A5E2-EE94-EEC1BCD1B953}"/>
              </a:ext>
            </a:extLst>
          </p:cNvPr>
          <p:cNvGrpSpPr/>
          <p:nvPr/>
        </p:nvGrpSpPr>
        <p:grpSpPr>
          <a:xfrm>
            <a:off x="4798003" y="1028791"/>
            <a:ext cx="4078059" cy="3159757"/>
            <a:chOff x="4938580" y="972643"/>
            <a:chExt cx="2763421" cy="2141151"/>
          </a:xfrm>
        </p:grpSpPr>
        <p:pic>
          <p:nvPicPr>
            <p:cNvPr id="6" name="그림 5" descr="텍스트, 도표, 라인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B421668-7A3B-7CFA-E56F-F11A0E7D4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8580" y="972643"/>
              <a:ext cx="2706739" cy="214115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B05913-8FB8-C5B1-56C5-AC82B5C1E40C}"/>
                </a:ext>
              </a:extLst>
            </p:cNvPr>
            <p:cNvSpPr txBox="1"/>
            <p:nvPr/>
          </p:nvSpPr>
          <p:spPr>
            <a:xfrm>
              <a:off x="6547737" y="1147541"/>
              <a:ext cx="1154263" cy="2294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600" b="1" dirty="0">
                  <a:solidFill>
                    <a:srgbClr val="FF0000"/>
                  </a:solidFill>
                </a:rPr>
                <a:t>H</a:t>
              </a:r>
              <a:r>
                <a:rPr lang="en" altLang="ko-KR" sz="1600" b="1" dirty="0" err="1">
                  <a:solidFill>
                    <a:srgbClr val="FF0000"/>
                  </a:solidFill>
                </a:rPr>
                <a:t>igh</a:t>
              </a:r>
              <a:r>
                <a:rPr lang="en" altLang="ko-KR" sz="1600" b="1" dirty="0">
                  <a:solidFill>
                    <a:srgbClr val="FF0000"/>
                  </a:solidFill>
                </a:rPr>
                <a:t>-flux TeV</a:t>
              </a:r>
              <a:endParaRPr lang="ko-KR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C40337-8693-838F-FCF2-D7FC07A6BE7A}"/>
                </a:ext>
              </a:extLst>
            </p:cNvPr>
            <p:cNvSpPr txBox="1"/>
            <p:nvPr/>
          </p:nvSpPr>
          <p:spPr>
            <a:xfrm>
              <a:off x="6547738" y="2502399"/>
              <a:ext cx="1154263" cy="2294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altLang="ko-KR" sz="1600" b="1" dirty="0">
                  <a:solidFill>
                    <a:srgbClr val="0000FF"/>
                  </a:solidFill>
                </a:rPr>
                <a:t>Low-flux TeV</a:t>
              </a:r>
              <a:endParaRPr lang="ko-KR" altLang="en-US" sz="1600" b="1" dirty="0">
                <a:solidFill>
                  <a:srgbClr val="0000FF"/>
                </a:solidFill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51B1B66C-D217-25EE-4F5F-013F7C824BBE}"/>
                </a:ext>
              </a:extLst>
            </p:cNvPr>
            <p:cNvSpPr/>
            <p:nvPr/>
          </p:nvSpPr>
          <p:spPr>
            <a:xfrm>
              <a:off x="6295119" y="1373935"/>
              <a:ext cx="1298755" cy="54863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E9F5A0ED-5B4F-AB7D-ABCE-E5EE78C53095}"/>
                </a:ext>
              </a:extLst>
            </p:cNvPr>
            <p:cNvSpPr/>
            <p:nvPr/>
          </p:nvSpPr>
          <p:spPr>
            <a:xfrm>
              <a:off x="5379131" y="1948609"/>
              <a:ext cx="1587726" cy="583566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pic>
        <p:nvPicPr>
          <p:cNvPr id="22" name="그림 21">
            <a:extLst>
              <a:ext uri="{FF2B5EF4-FFF2-40B4-BE49-F238E27FC236}">
                <a16:creationId xmlns:a16="http://schemas.microsoft.com/office/drawing/2014/main" id="{E79BE279-1F91-806F-A315-6D705DB5EA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718353" y="946187"/>
            <a:ext cx="4350233" cy="334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39804-6068-118E-ED36-65C45D868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FF68BB5-4C0E-F81C-4C60-6AF03871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189" y="3026465"/>
            <a:ext cx="5249621" cy="805069"/>
          </a:xfrm>
        </p:spPr>
        <p:txBody>
          <a:bodyPr>
            <a:noAutofit/>
          </a:bodyPr>
          <a:lstStyle/>
          <a:p>
            <a:pPr algn="ctr"/>
            <a:r>
              <a:rPr lang="en-US" altLang="ko-KR" sz="5400" spc="-1" dirty="0">
                <a:latin typeface="+mn-ea"/>
                <a:ea typeface="+mn-ea"/>
              </a:rPr>
              <a:t>Interpretations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B496B9-D539-865E-4803-3A2F9A456A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496CE11-0946-9256-CCAD-9E76204C82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12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02368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785BFF3A-239A-CA64-66DA-F0262E1138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0497" y="12028"/>
                <a:ext cx="9002640" cy="805069"/>
              </a:xfrm>
            </p:spPr>
            <p:txBody>
              <a:bodyPr>
                <a:noAutofit/>
              </a:bodyPr>
              <a:lstStyle/>
              <a:p>
                <a:r>
                  <a:rPr lang="en-US" altLang="ko-KR" sz="3200" dirty="0"/>
                  <a:t>Correleration between X-ray flux and H</a:t>
                </a:r>
                <a14:m>
                  <m:oMath xmlns:m="http://schemas.openxmlformats.org/officeDocument/2006/math">
                    <m:r>
                      <a:rPr lang="en-US" altLang="ko-KR" sz="3200" b="1" i="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kumimoji="1" lang="ko-KR" altLang="en-US" sz="3200" dirty="0"/>
                  <a:t> </a:t>
                </a:r>
                <a:r>
                  <a:rPr kumimoji="1" lang="en-US" altLang="ko-KR" sz="3200" dirty="0"/>
                  <a:t>EW</a:t>
                </a:r>
                <a:endParaRPr kumimoji="1" lang="ko-KR" altLang="en-US" sz="3200" dirty="0"/>
              </a:p>
            </p:txBody>
          </p:sp>
        </mc:Choice>
        <mc:Fallback xmlns="">
          <p:sp>
            <p:nvSpPr>
              <p:cNvPr id="2" name="제목 1">
                <a:extLst>
                  <a:ext uri="{FF2B5EF4-FFF2-40B4-BE49-F238E27FC236}">
                    <a16:creationId xmlns:a16="http://schemas.microsoft.com/office/drawing/2014/main" id="{785BFF3A-239A-CA64-66DA-F0262E1138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0497" y="12028"/>
                <a:ext cx="9002640" cy="805069"/>
              </a:xfrm>
              <a:blipFill>
                <a:blip r:embed="rId3"/>
                <a:stretch>
                  <a:fillRect l="-1690" b="-61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8154F2B-E4F1-F695-5161-517FF06FA0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C0AEF25-3D2F-3101-7CDC-395D81DB1D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pPr/>
              <a:t>13</a:t>
            </a:fld>
            <a:endParaRPr kumimoji="1" lang="ko-Kore-KR" altLang="en-US"/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91D46B3A-E187-5C7B-DA43-F8DA9FCAA97A}"/>
              </a:ext>
            </a:extLst>
          </p:cNvPr>
          <p:cNvGrpSpPr/>
          <p:nvPr/>
        </p:nvGrpSpPr>
        <p:grpSpPr>
          <a:xfrm>
            <a:off x="5312481" y="954861"/>
            <a:ext cx="2556434" cy="2261367"/>
            <a:chOff x="5085749" y="1025319"/>
            <a:chExt cx="2556434" cy="2261367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41B5D170-504A-DE89-A7A7-FFC1B9EAFF78}"/>
                </a:ext>
              </a:extLst>
            </p:cNvPr>
            <p:cNvGrpSpPr/>
            <p:nvPr/>
          </p:nvGrpSpPr>
          <p:grpSpPr>
            <a:xfrm>
              <a:off x="5085749" y="1025319"/>
              <a:ext cx="2556434" cy="2117044"/>
              <a:chOff x="753421" y="1366415"/>
              <a:chExt cx="5082366" cy="4208832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B49E8DB1-AE67-12C1-D7BB-35F0BDB60970}"/>
                  </a:ext>
                </a:extLst>
              </p:cNvPr>
              <p:cNvGrpSpPr/>
              <p:nvPr/>
            </p:nvGrpSpPr>
            <p:grpSpPr>
              <a:xfrm>
                <a:off x="983978" y="1857101"/>
                <a:ext cx="4835016" cy="1045386"/>
                <a:chOff x="7400719" y="3892319"/>
                <a:chExt cx="1609707" cy="348037"/>
              </a:xfrm>
            </p:grpSpPr>
            <p:sp>
              <p:nvSpPr>
                <p:cNvPr id="18" name="이등변 삼각형 7">
                  <a:extLst>
                    <a:ext uri="{FF2B5EF4-FFF2-40B4-BE49-F238E27FC236}">
                      <a16:creationId xmlns:a16="http://schemas.microsoft.com/office/drawing/2014/main" id="{6DF0780D-B9C4-DE96-2028-151C49B4177E}"/>
                    </a:ext>
                  </a:extLst>
                </p:cNvPr>
                <p:cNvSpPr/>
                <p:nvPr/>
              </p:nvSpPr>
              <p:spPr>
                <a:xfrm rot="5400000">
                  <a:off x="7939338" y="3353700"/>
                  <a:ext cx="348037" cy="1425276"/>
                </a:xfrm>
                <a:prstGeom prst="triangle">
                  <a:avLst/>
                </a:prstGeom>
                <a:solidFill>
                  <a:schemeClr val="bg1">
                    <a:lumMod val="75000"/>
                    <a:alpha val="5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19" name="타원 18">
                  <a:extLst>
                    <a:ext uri="{FF2B5EF4-FFF2-40B4-BE49-F238E27FC236}">
                      <a16:creationId xmlns:a16="http://schemas.microsoft.com/office/drawing/2014/main" id="{8DB32253-1E0D-E620-3A6D-DD1D578914AF}"/>
                    </a:ext>
                  </a:extLst>
                </p:cNvPr>
                <p:cNvSpPr/>
                <p:nvPr/>
              </p:nvSpPr>
              <p:spPr>
                <a:xfrm>
                  <a:off x="8799916" y="3961083"/>
                  <a:ext cx="210510" cy="21051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" name="타원 19">
                  <a:extLst>
                    <a:ext uri="{FF2B5EF4-FFF2-40B4-BE49-F238E27FC236}">
                      <a16:creationId xmlns:a16="http://schemas.microsoft.com/office/drawing/2014/main" id="{DFCB5E80-A926-D1AE-1A87-64CB30296D27}"/>
                    </a:ext>
                  </a:extLst>
                </p:cNvPr>
                <p:cNvSpPr/>
                <p:nvPr/>
              </p:nvSpPr>
              <p:spPr>
                <a:xfrm>
                  <a:off x="7600235" y="4043479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F4DC3CD2-BB26-78BB-C443-C9A9562D375E}"/>
                  </a:ext>
                </a:extLst>
              </p:cNvPr>
              <p:cNvGrpSpPr/>
              <p:nvPr/>
            </p:nvGrpSpPr>
            <p:grpSpPr>
              <a:xfrm>
                <a:off x="1600050" y="4204060"/>
                <a:ext cx="4235737" cy="1045386"/>
                <a:chOff x="7600234" y="4601518"/>
                <a:chExt cx="1410191" cy="348037"/>
              </a:xfrm>
            </p:grpSpPr>
            <p:sp>
              <p:nvSpPr>
                <p:cNvPr id="15" name="이등변 삼각형 9">
                  <a:extLst>
                    <a:ext uri="{FF2B5EF4-FFF2-40B4-BE49-F238E27FC236}">
                      <a16:creationId xmlns:a16="http://schemas.microsoft.com/office/drawing/2014/main" id="{884526AF-691B-5CB7-8124-14141BB54724}"/>
                    </a:ext>
                  </a:extLst>
                </p:cNvPr>
                <p:cNvSpPr/>
                <p:nvPr/>
              </p:nvSpPr>
              <p:spPr>
                <a:xfrm rot="5400000">
                  <a:off x="8172870" y="4296434"/>
                  <a:ext cx="348037" cy="958206"/>
                </a:xfrm>
                <a:prstGeom prst="triangle">
                  <a:avLst/>
                </a:prstGeom>
                <a:solidFill>
                  <a:schemeClr val="bg1">
                    <a:lumMod val="75000"/>
                    <a:alpha val="53000"/>
                  </a:schemeClr>
                </a:solidFill>
                <a:ln>
                  <a:gradFill flip="none" rotWithShape="1">
                    <a:gsLst>
                      <a:gs pos="0">
                        <a:schemeClr val="accent3">
                          <a:lumMod val="5000"/>
                          <a:lumOff val="95000"/>
                        </a:schemeClr>
                      </a:gs>
                      <a:gs pos="74000">
                        <a:schemeClr val="accent3">
                          <a:lumMod val="45000"/>
                          <a:lumOff val="55000"/>
                        </a:schemeClr>
                      </a:gs>
                      <a:gs pos="83000">
                        <a:schemeClr val="accent3">
                          <a:lumMod val="45000"/>
                          <a:lumOff val="55000"/>
                        </a:schemeClr>
                      </a:gs>
                      <a:gs pos="100000">
                        <a:schemeClr val="accent3">
                          <a:lumMod val="30000"/>
                          <a:lumOff val="70000"/>
                        </a:schemeClr>
                      </a:gs>
                    </a:gsLst>
                    <a:lin ang="5400000" scaled="1"/>
                    <a:tileRect/>
                  </a:gra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16" name="타원 15">
                  <a:extLst>
                    <a:ext uri="{FF2B5EF4-FFF2-40B4-BE49-F238E27FC236}">
                      <a16:creationId xmlns:a16="http://schemas.microsoft.com/office/drawing/2014/main" id="{3636F1E7-E2B8-AD8D-EE4D-CD9ED085B2D2}"/>
                    </a:ext>
                  </a:extLst>
                </p:cNvPr>
                <p:cNvSpPr/>
                <p:nvPr/>
              </p:nvSpPr>
              <p:spPr>
                <a:xfrm>
                  <a:off x="8799915" y="4670281"/>
                  <a:ext cx="210510" cy="21051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" name="타원 16">
                  <a:extLst>
                    <a:ext uri="{FF2B5EF4-FFF2-40B4-BE49-F238E27FC236}">
                      <a16:creationId xmlns:a16="http://schemas.microsoft.com/office/drawing/2014/main" id="{D044BC62-E712-427D-87FD-A4202E2BFF35}"/>
                    </a:ext>
                  </a:extLst>
                </p:cNvPr>
                <p:cNvSpPr/>
                <p:nvPr/>
              </p:nvSpPr>
              <p:spPr>
                <a:xfrm>
                  <a:off x="7600234" y="4752677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182BB9-0F1D-CFAD-1A80-56BA52BAE4E8}"/>
                  </a:ext>
                </a:extLst>
              </p:cNvPr>
              <p:cNvSpPr txBox="1"/>
              <p:nvPr/>
            </p:nvSpPr>
            <p:spPr>
              <a:xfrm>
                <a:off x="753421" y="1366415"/>
                <a:ext cx="1629451" cy="550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/>
                  <a:t>Orbit 9</a:t>
                </a:r>
                <a:endParaRPr lang="ko-KR" altLang="en-US" sz="1200" b="1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8F7457-2CE3-FF88-E467-8ECB332984EF}"/>
                  </a:ext>
                </a:extLst>
              </p:cNvPr>
              <p:cNvSpPr txBox="1"/>
              <p:nvPr/>
            </p:nvSpPr>
            <p:spPr>
              <a:xfrm>
                <a:off x="771151" y="3358241"/>
                <a:ext cx="2878129" cy="550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/>
                  <a:t>Orbits 16, 24</a:t>
                </a:r>
                <a:endParaRPr lang="ko-KR" altLang="en-US" sz="1200" b="1" dirty="0"/>
              </a:p>
            </p:txBody>
          </p:sp>
          <p:sp>
            <p:nvSpPr>
              <p:cNvPr id="13" name="타원 18">
                <a:extLst>
                  <a:ext uri="{FF2B5EF4-FFF2-40B4-BE49-F238E27FC236}">
                    <a16:creationId xmlns:a16="http://schemas.microsoft.com/office/drawing/2014/main" id="{40CD8D49-1B1C-FDF4-961E-BFC782962AE4}"/>
                  </a:ext>
                </a:extLst>
              </p:cNvPr>
              <p:cNvSpPr/>
              <p:nvPr/>
            </p:nvSpPr>
            <p:spPr>
              <a:xfrm>
                <a:off x="983975" y="1945170"/>
                <a:ext cx="1085720" cy="869246"/>
              </a:xfrm>
              <a:custGeom>
                <a:avLst/>
                <a:gdLst>
                  <a:gd name="connsiteX0" fmla="*/ 0 w 2171442"/>
                  <a:gd name="connsiteY0" fmla="*/ 434623 h 869245"/>
                  <a:gd name="connsiteX1" fmla="*/ 1085721 w 2171442"/>
                  <a:gd name="connsiteY1" fmla="*/ 0 h 869245"/>
                  <a:gd name="connsiteX2" fmla="*/ 2171442 w 2171442"/>
                  <a:gd name="connsiteY2" fmla="*/ 434623 h 869245"/>
                  <a:gd name="connsiteX3" fmla="*/ 1085721 w 2171442"/>
                  <a:gd name="connsiteY3" fmla="*/ 869246 h 869245"/>
                  <a:gd name="connsiteX4" fmla="*/ 0 w 2171442"/>
                  <a:gd name="connsiteY4" fmla="*/ 434623 h 869245"/>
                  <a:gd name="connsiteX0" fmla="*/ 0 w 1415087"/>
                  <a:gd name="connsiteY0" fmla="*/ 434623 h 869246"/>
                  <a:gd name="connsiteX1" fmla="*/ 329366 w 1415087"/>
                  <a:gd name="connsiteY1" fmla="*/ 0 h 869246"/>
                  <a:gd name="connsiteX2" fmla="*/ 1415087 w 1415087"/>
                  <a:gd name="connsiteY2" fmla="*/ 434623 h 869246"/>
                  <a:gd name="connsiteX3" fmla="*/ 329366 w 1415087"/>
                  <a:gd name="connsiteY3" fmla="*/ 869246 h 869246"/>
                  <a:gd name="connsiteX4" fmla="*/ 0 w 1415087"/>
                  <a:gd name="connsiteY4" fmla="*/ 434623 h 869246"/>
                  <a:gd name="connsiteX0" fmla="*/ 0 w 1415087"/>
                  <a:gd name="connsiteY0" fmla="*/ 434623 h 869246"/>
                  <a:gd name="connsiteX1" fmla="*/ 329366 w 1415087"/>
                  <a:gd name="connsiteY1" fmla="*/ 0 h 869246"/>
                  <a:gd name="connsiteX2" fmla="*/ 1415087 w 1415087"/>
                  <a:gd name="connsiteY2" fmla="*/ 434623 h 869246"/>
                  <a:gd name="connsiteX3" fmla="*/ 329366 w 1415087"/>
                  <a:gd name="connsiteY3" fmla="*/ 869246 h 869246"/>
                  <a:gd name="connsiteX4" fmla="*/ 91440 w 1415087"/>
                  <a:gd name="connsiteY4" fmla="*/ 526063 h 869246"/>
                  <a:gd name="connsiteX0" fmla="*/ 0 w 1415087"/>
                  <a:gd name="connsiteY0" fmla="*/ 434623 h 869246"/>
                  <a:gd name="connsiteX1" fmla="*/ 329366 w 1415087"/>
                  <a:gd name="connsiteY1" fmla="*/ 0 h 869246"/>
                  <a:gd name="connsiteX2" fmla="*/ 1415087 w 1415087"/>
                  <a:gd name="connsiteY2" fmla="*/ 434623 h 869246"/>
                  <a:gd name="connsiteX3" fmla="*/ 329366 w 1415087"/>
                  <a:gd name="connsiteY3" fmla="*/ 869246 h 869246"/>
                  <a:gd name="connsiteX0" fmla="*/ 0 w 1085721"/>
                  <a:gd name="connsiteY0" fmla="*/ 0 h 869246"/>
                  <a:gd name="connsiteX1" fmla="*/ 1085721 w 1085721"/>
                  <a:gd name="connsiteY1" fmla="*/ 434623 h 869246"/>
                  <a:gd name="connsiteX2" fmla="*/ 0 w 1085721"/>
                  <a:gd name="connsiteY2" fmla="*/ 869246 h 869246"/>
                  <a:gd name="connsiteX0" fmla="*/ 0 w 1085721"/>
                  <a:gd name="connsiteY0" fmla="*/ 0 h 869246"/>
                  <a:gd name="connsiteX1" fmla="*/ 1085721 w 1085721"/>
                  <a:gd name="connsiteY1" fmla="*/ 434623 h 869246"/>
                  <a:gd name="connsiteX2" fmla="*/ 0 w 1085721"/>
                  <a:gd name="connsiteY2" fmla="*/ 869246 h 869246"/>
                  <a:gd name="connsiteX0" fmla="*/ 0 w 1085721"/>
                  <a:gd name="connsiteY0" fmla="*/ 0 h 869246"/>
                  <a:gd name="connsiteX1" fmla="*/ 1085721 w 1085721"/>
                  <a:gd name="connsiteY1" fmla="*/ 434623 h 869246"/>
                  <a:gd name="connsiteX2" fmla="*/ 0 w 1085721"/>
                  <a:gd name="connsiteY2" fmla="*/ 869246 h 869246"/>
                  <a:gd name="connsiteX0" fmla="*/ 0 w 1085721"/>
                  <a:gd name="connsiteY0" fmla="*/ 0 h 869246"/>
                  <a:gd name="connsiteX1" fmla="*/ 1085721 w 1085721"/>
                  <a:gd name="connsiteY1" fmla="*/ 434623 h 869246"/>
                  <a:gd name="connsiteX2" fmla="*/ 0 w 1085721"/>
                  <a:gd name="connsiteY2" fmla="*/ 869246 h 869246"/>
                  <a:gd name="connsiteX0" fmla="*/ 0 w 1085721"/>
                  <a:gd name="connsiteY0" fmla="*/ 0 h 869246"/>
                  <a:gd name="connsiteX1" fmla="*/ 1085721 w 1085721"/>
                  <a:gd name="connsiteY1" fmla="*/ 434623 h 869246"/>
                  <a:gd name="connsiteX2" fmla="*/ 0 w 1085721"/>
                  <a:gd name="connsiteY2" fmla="*/ 869246 h 869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5721" h="869246">
                    <a:moveTo>
                      <a:pt x="0" y="0"/>
                    </a:moveTo>
                    <a:cubicBezTo>
                      <a:pt x="246801" y="48533"/>
                      <a:pt x="1085721" y="194587"/>
                      <a:pt x="1085721" y="434623"/>
                    </a:cubicBezTo>
                    <a:cubicBezTo>
                      <a:pt x="1085721" y="674659"/>
                      <a:pt x="246801" y="811005"/>
                      <a:pt x="0" y="869246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타원 18">
                <a:extLst>
                  <a:ext uri="{FF2B5EF4-FFF2-40B4-BE49-F238E27FC236}">
                    <a16:creationId xmlns:a16="http://schemas.microsoft.com/office/drawing/2014/main" id="{077633FC-775C-B116-AF2F-98041CC6C61B}"/>
                  </a:ext>
                </a:extLst>
              </p:cNvPr>
              <p:cNvSpPr/>
              <p:nvPr/>
            </p:nvSpPr>
            <p:spPr>
              <a:xfrm>
                <a:off x="1008258" y="3878252"/>
                <a:ext cx="1320909" cy="1696995"/>
              </a:xfrm>
              <a:custGeom>
                <a:avLst/>
                <a:gdLst>
                  <a:gd name="connsiteX0" fmla="*/ 0 w 2171442"/>
                  <a:gd name="connsiteY0" fmla="*/ 434623 h 869245"/>
                  <a:gd name="connsiteX1" fmla="*/ 1085721 w 2171442"/>
                  <a:gd name="connsiteY1" fmla="*/ 0 h 869245"/>
                  <a:gd name="connsiteX2" fmla="*/ 2171442 w 2171442"/>
                  <a:gd name="connsiteY2" fmla="*/ 434623 h 869245"/>
                  <a:gd name="connsiteX3" fmla="*/ 1085721 w 2171442"/>
                  <a:gd name="connsiteY3" fmla="*/ 869246 h 869245"/>
                  <a:gd name="connsiteX4" fmla="*/ 0 w 2171442"/>
                  <a:gd name="connsiteY4" fmla="*/ 434623 h 869245"/>
                  <a:gd name="connsiteX0" fmla="*/ 0 w 1415087"/>
                  <a:gd name="connsiteY0" fmla="*/ 434623 h 869246"/>
                  <a:gd name="connsiteX1" fmla="*/ 329366 w 1415087"/>
                  <a:gd name="connsiteY1" fmla="*/ 0 h 869246"/>
                  <a:gd name="connsiteX2" fmla="*/ 1415087 w 1415087"/>
                  <a:gd name="connsiteY2" fmla="*/ 434623 h 869246"/>
                  <a:gd name="connsiteX3" fmla="*/ 329366 w 1415087"/>
                  <a:gd name="connsiteY3" fmla="*/ 869246 h 869246"/>
                  <a:gd name="connsiteX4" fmla="*/ 0 w 1415087"/>
                  <a:gd name="connsiteY4" fmla="*/ 434623 h 869246"/>
                  <a:gd name="connsiteX0" fmla="*/ 0 w 1415087"/>
                  <a:gd name="connsiteY0" fmla="*/ 434623 h 869246"/>
                  <a:gd name="connsiteX1" fmla="*/ 329366 w 1415087"/>
                  <a:gd name="connsiteY1" fmla="*/ 0 h 869246"/>
                  <a:gd name="connsiteX2" fmla="*/ 1415087 w 1415087"/>
                  <a:gd name="connsiteY2" fmla="*/ 434623 h 869246"/>
                  <a:gd name="connsiteX3" fmla="*/ 329366 w 1415087"/>
                  <a:gd name="connsiteY3" fmla="*/ 869246 h 869246"/>
                  <a:gd name="connsiteX4" fmla="*/ 91440 w 1415087"/>
                  <a:gd name="connsiteY4" fmla="*/ 526063 h 869246"/>
                  <a:gd name="connsiteX0" fmla="*/ 0 w 1415087"/>
                  <a:gd name="connsiteY0" fmla="*/ 434623 h 869246"/>
                  <a:gd name="connsiteX1" fmla="*/ 329366 w 1415087"/>
                  <a:gd name="connsiteY1" fmla="*/ 0 h 869246"/>
                  <a:gd name="connsiteX2" fmla="*/ 1415087 w 1415087"/>
                  <a:gd name="connsiteY2" fmla="*/ 434623 h 869246"/>
                  <a:gd name="connsiteX3" fmla="*/ 329366 w 1415087"/>
                  <a:gd name="connsiteY3" fmla="*/ 869246 h 869246"/>
                  <a:gd name="connsiteX0" fmla="*/ 0 w 1085721"/>
                  <a:gd name="connsiteY0" fmla="*/ 0 h 869246"/>
                  <a:gd name="connsiteX1" fmla="*/ 1085721 w 1085721"/>
                  <a:gd name="connsiteY1" fmla="*/ 434623 h 869246"/>
                  <a:gd name="connsiteX2" fmla="*/ 0 w 1085721"/>
                  <a:gd name="connsiteY2" fmla="*/ 869246 h 869246"/>
                  <a:gd name="connsiteX0" fmla="*/ 0 w 1085721"/>
                  <a:gd name="connsiteY0" fmla="*/ 0 h 869246"/>
                  <a:gd name="connsiteX1" fmla="*/ 1085721 w 1085721"/>
                  <a:gd name="connsiteY1" fmla="*/ 434623 h 869246"/>
                  <a:gd name="connsiteX2" fmla="*/ 0 w 1085721"/>
                  <a:gd name="connsiteY2" fmla="*/ 869246 h 869246"/>
                  <a:gd name="connsiteX0" fmla="*/ 0 w 1085721"/>
                  <a:gd name="connsiteY0" fmla="*/ 0 h 869246"/>
                  <a:gd name="connsiteX1" fmla="*/ 1085721 w 1085721"/>
                  <a:gd name="connsiteY1" fmla="*/ 434623 h 869246"/>
                  <a:gd name="connsiteX2" fmla="*/ 0 w 1085721"/>
                  <a:gd name="connsiteY2" fmla="*/ 869246 h 869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5721" h="869246">
                    <a:moveTo>
                      <a:pt x="0" y="0"/>
                    </a:moveTo>
                    <a:cubicBezTo>
                      <a:pt x="235849" y="52908"/>
                      <a:pt x="1085721" y="194587"/>
                      <a:pt x="1085721" y="434623"/>
                    </a:cubicBezTo>
                    <a:cubicBezTo>
                      <a:pt x="1085721" y="674659"/>
                      <a:pt x="218869" y="816338"/>
                      <a:pt x="0" y="869246"/>
                    </a:cubicBezTo>
                  </a:path>
                </a:pathLst>
              </a:custGeom>
              <a:noFill/>
              <a:ln w="254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dirty="0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09EFC47-487F-0A40-A053-3F586D671D74}"/>
                </a:ext>
              </a:extLst>
            </p:cNvPr>
            <p:cNvSpPr txBox="1"/>
            <p:nvPr/>
          </p:nvSpPr>
          <p:spPr>
            <a:xfrm>
              <a:off x="5425196" y="2948132"/>
              <a:ext cx="5229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1600" b="1" dirty="0">
                  <a:solidFill>
                    <a:srgbClr val="0000FF"/>
                  </a:solidFill>
                </a:rPr>
                <a:t>IBS</a:t>
              </a:r>
              <a:endParaRPr kumimoji="1" lang="ko-KR" altLang="en-US" sz="1600" b="1" dirty="0">
                <a:solidFill>
                  <a:srgbClr val="0000FF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35B49C-587E-1FA9-99BF-A59461A83005}"/>
                </a:ext>
              </a:extLst>
            </p:cNvPr>
            <p:cNvSpPr txBox="1"/>
            <p:nvPr/>
          </p:nvSpPr>
          <p:spPr>
            <a:xfrm>
              <a:off x="5102810" y="1696383"/>
              <a:ext cx="5229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1600" b="1" dirty="0">
                  <a:solidFill>
                    <a:srgbClr val="FF0000"/>
                  </a:solidFill>
                </a:rPr>
                <a:t>IBS</a:t>
              </a:r>
              <a:endParaRPr kumimoji="1" lang="ko-KR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790E67-CAF5-91F5-DC16-BF8B77787F48}"/>
                </a:ext>
              </a:extLst>
            </p:cNvPr>
            <p:cNvSpPr txBox="1"/>
            <p:nvPr/>
          </p:nvSpPr>
          <p:spPr>
            <a:xfrm>
              <a:off x="6001121" y="2539333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1600" b="1" dirty="0"/>
                <a:t>disk</a:t>
              </a:r>
              <a:endParaRPr kumimoji="1" lang="ko-KR" altLang="en-US" sz="16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235C017-511E-5C31-4778-9312CDF6E8CD}"/>
                </a:ext>
              </a:extLst>
            </p:cNvPr>
            <p:cNvSpPr txBox="1"/>
            <p:nvPr/>
          </p:nvSpPr>
          <p:spPr>
            <a:xfrm>
              <a:off x="6006901" y="1355520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1600" b="1" dirty="0"/>
                <a:t>disk</a:t>
              </a:r>
              <a:endParaRPr kumimoji="1" lang="ko-KR" altLang="en-US" sz="1600" b="1" dirty="0"/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F9745A70-CF5A-D32E-A4A6-70BE8C9C8017}"/>
              </a:ext>
            </a:extLst>
          </p:cNvPr>
          <p:cNvGrpSpPr/>
          <p:nvPr/>
        </p:nvGrpSpPr>
        <p:grpSpPr>
          <a:xfrm>
            <a:off x="1274718" y="872364"/>
            <a:ext cx="3313126" cy="2493881"/>
            <a:chOff x="1274718" y="935119"/>
            <a:chExt cx="3313126" cy="2493881"/>
          </a:xfrm>
        </p:grpSpPr>
        <p:sp>
          <p:nvSpPr>
            <p:cNvPr id="6" name="자유형 5">
              <a:extLst>
                <a:ext uri="{FF2B5EF4-FFF2-40B4-BE49-F238E27FC236}">
                  <a16:creationId xmlns:a16="http://schemas.microsoft.com/office/drawing/2014/main" id="{3E2FB55C-DD29-DC5F-ABA1-850BBD07C57E}"/>
                </a:ext>
              </a:extLst>
            </p:cNvPr>
            <p:cNvSpPr/>
            <p:nvPr/>
          </p:nvSpPr>
          <p:spPr>
            <a:xfrm>
              <a:off x="1863969" y="2360117"/>
              <a:ext cx="2681654" cy="331710"/>
            </a:xfrm>
            <a:custGeom>
              <a:avLst/>
              <a:gdLst>
                <a:gd name="connsiteX0" fmla="*/ 0 w 1937657"/>
                <a:gd name="connsiteY0" fmla="*/ 54544 h 242782"/>
                <a:gd name="connsiteX1" fmla="*/ 370114 w 1937657"/>
                <a:gd name="connsiteY1" fmla="*/ 11001 h 242782"/>
                <a:gd name="connsiteX2" fmla="*/ 544285 w 1937657"/>
                <a:gd name="connsiteY2" fmla="*/ 234158 h 242782"/>
                <a:gd name="connsiteX3" fmla="*/ 1387928 w 1937657"/>
                <a:gd name="connsiteY3" fmla="*/ 190616 h 242782"/>
                <a:gd name="connsiteX4" fmla="*/ 1937657 w 1937657"/>
                <a:gd name="connsiteY4" fmla="*/ 130744 h 242782"/>
                <a:gd name="connsiteX0" fmla="*/ 0 w 1937657"/>
                <a:gd name="connsiteY0" fmla="*/ 41629 h 228821"/>
                <a:gd name="connsiteX1" fmla="*/ 342900 w 1937657"/>
                <a:gd name="connsiteY1" fmla="*/ 14415 h 228821"/>
                <a:gd name="connsiteX2" fmla="*/ 544285 w 1937657"/>
                <a:gd name="connsiteY2" fmla="*/ 221243 h 228821"/>
                <a:gd name="connsiteX3" fmla="*/ 1387928 w 1937657"/>
                <a:gd name="connsiteY3" fmla="*/ 177701 h 228821"/>
                <a:gd name="connsiteX4" fmla="*/ 1937657 w 1937657"/>
                <a:gd name="connsiteY4" fmla="*/ 117829 h 228821"/>
                <a:gd name="connsiteX0" fmla="*/ 0 w 1937657"/>
                <a:gd name="connsiteY0" fmla="*/ 42100 h 235080"/>
                <a:gd name="connsiteX1" fmla="*/ 342900 w 1937657"/>
                <a:gd name="connsiteY1" fmla="*/ 14886 h 235080"/>
                <a:gd name="connsiteX2" fmla="*/ 470615 w 1937657"/>
                <a:gd name="connsiteY2" fmla="*/ 228096 h 235080"/>
                <a:gd name="connsiteX3" fmla="*/ 1387928 w 1937657"/>
                <a:gd name="connsiteY3" fmla="*/ 178172 h 235080"/>
                <a:gd name="connsiteX4" fmla="*/ 1937657 w 1937657"/>
                <a:gd name="connsiteY4" fmla="*/ 118300 h 235080"/>
                <a:gd name="connsiteX0" fmla="*/ 0 w 1937657"/>
                <a:gd name="connsiteY0" fmla="*/ 46954 h 240323"/>
                <a:gd name="connsiteX1" fmla="*/ 296019 w 1937657"/>
                <a:gd name="connsiteY1" fmla="*/ 13358 h 240323"/>
                <a:gd name="connsiteX2" fmla="*/ 470615 w 1937657"/>
                <a:gd name="connsiteY2" fmla="*/ 232950 h 240323"/>
                <a:gd name="connsiteX3" fmla="*/ 1387928 w 1937657"/>
                <a:gd name="connsiteY3" fmla="*/ 183026 h 240323"/>
                <a:gd name="connsiteX4" fmla="*/ 1937657 w 1937657"/>
                <a:gd name="connsiteY4" fmla="*/ 123154 h 240323"/>
                <a:gd name="connsiteX0" fmla="*/ 0 w 1937657"/>
                <a:gd name="connsiteY0" fmla="*/ 46954 h 240323"/>
                <a:gd name="connsiteX1" fmla="*/ 296019 w 1937657"/>
                <a:gd name="connsiteY1" fmla="*/ 13358 h 240323"/>
                <a:gd name="connsiteX2" fmla="*/ 423733 w 1937657"/>
                <a:gd name="connsiteY2" fmla="*/ 232950 h 240323"/>
                <a:gd name="connsiteX3" fmla="*/ 1387928 w 1937657"/>
                <a:gd name="connsiteY3" fmla="*/ 183026 h 240323"/>
                <a:gd name="connsiteX4" fmla="*/ 1937657 w 1937657"/>
                <a:gd name="connsiteY4" fmla="*/ 123154 h 240323"/>
                <a:gd name="connsiteX0" fmla="*/ 0 w 1937657"/>
                <a:gd name="connsiteY0" fmla="*/ 46954 h 240323"/>
                <a:gd name="connsiteX1" fmla="*/ 275927 w 1937657"/>
                <a:gd name="connsiteY1" fmla="*/ 13358 h 240323"/>
                <a:gd name="connsiteX2" fmla="*/ 423733 w 1937657"/>
                <a:gd name="connsiteY2" fmla="*/ 232950 h 240323"/>
                <a:gd name="connsiteX3" fmla="*/ 1387928 w 1937657"/>
                <a:gd name="connsiteY3" fmla="*/ 183026 h 240323"/>
                <a:gd name="connsiteX4" fmla="*/ 1937657 w 1937657"/>
                <a:gd name="connsiteY4" fmla="*/ 123154 h 240323"/>
                <a:gd name="connsiteX0" fmla="*/ 0 w 1937657"/>
                <a:gd name="connsiteY0" fmla="*/ 47424 h 246650"/>
                <a:gd name="connsiteX1" fmla="*/ 275927 w 1937657"/>
                <a:gd name="connsiteY1" fmla="*/ 13828 h 246650"/>
                <a:gd name="connsiteX2" fmla="*/ 457220 w 1937657"/>
                <a:gd name="connsiteY2" fmla="*/ 239802 h 246650"/>
                <a:gd name="connsiteX3" fmla="*/ 1387928 w 1937657"/>
                <a:gd name="connsiteY3" fmla="*/ 183496 h 246650"/>
                <a:gd name="connsiteX4" fmla="*/ 1937657 w 1937657"/>
                <a:gd name="connsiteY4" fmla="*/ 123624 h 246650"/>
                <a:gd name="connsiteX0" fmla="*/ 0 w 1937657"/>
                <a:gd name="connsiteY0" fmla="*/ 42574 h 241427"/>
                <a:gd name="connsiteX1" fmla="*/ 208954 w 1937657"/>
                <a:gd name="connsiteY1" fmla="*/ 15360 h 241427"/>
                <a:gd name="connsiteX2" fmla="*/ 457220 w 1937657"/>
                <a:gd name="connsiteY2" fmla="*/ 234952 h 241427"/>
                <a:gd name="connsiteX3" fmla="*/ 1387928 w 1937657"/>
                <a:gd name="connsiteY3" fmla="*/ 178646 h 241427"/>
                <a:gd name="connsiteX4" fmla="*/ 1937657 w 1937657"/>
                <a:gd name="connsiteY4" fmla="*/ 118774 h 241427"/>
                <a:gd name="connsiteX0" fmla="*/ 0 w 1937657"/>
                <a:gd name="connsiteY0" fmla="*/ 52517 h 252117"/>
                <a:gd name="connsiteX1" fmla="*/ 249138 w 1937657"/>
                <a:gd name="connsiteY1" fmla="*/ 12539 h 252117"/>
                <a:gd name="connsiteX2" fmla="*/ 457220 w 1937657"/>
                <a:gd name="connsiteY2" fmla="*/ 244895 h 252117"/>
                <a:gd name="connsiteX3" fmla="*/ 1387928 w 1937657"/>
                <a:gd name="connsiteY3" fmla="*/ 188589 h 252117"/>
                <a:gd name="connsiteX4" fmla="*/ 1937657 w 1937657"/>
                <a:gd name="connsiteY4" fmla="*/ 128717 h 252117"/>
                <a:gd name="connsiteX0" fmla="*/ 0 w 1937657"/>
                <a:gd name="connsiteY0" fmla="*/ 52057 h 245818"/>
                <a:gd name="connsiteX1" fmla="*/ 249138 w 1937657"/>
                <a:gd name="connsiteY1" fmla="*/ 12079 h 245818"/>
                <a:gd name="connsiteX2" fmla="*/ 396944 w 1937657"/>
                <a:gd name="connsiteY2" fmla="*/ 238053 h 245818"/>
                <a:gd name="connsiteX3" fmla="*/ 1387928 w 1937657"/>
                <a:gd name="connsiteY3" fmla="*/ 188129 h 245818"/>
                <a:gd name="connsiteX4" fmla="*/ 1937657 w 1937657"/>
                <a:gd name="connsiteY4" fmla="*/ 128257 h 245818"/>
                <a:gd name="connsiteX0" fmla="*/ 0 w 1937657"/>
                <a:gd name="connsiteY0" fmla="*/ 52057 h 245818"/>
                <a:gd name="connsiteX1" fmla="*/ 235744 w 1937657"/>
                <a:gd name="connsiteY1" fmla="*/ 12079 h 245818"/>
                <a:gd name="connsiteX2" fmla="*/ 396944 w 1937657"/>
                <a:gd name="connsiteY2" fmla="*/ 238053 h 245818"/>
                <a:gd name="connsiteX3" fmla="*/ 1387928 w 1937657"/>
                <a:gd name="connsiteY3" fmla="*/ 188129 h 245818"/>
                <a:gd name="connsiteX4" fmla="*/ 1937657 w 1937657"/>
                <a:gd name="connsiteY4" fmla="*/ 128257 h 245818"/>
                <a:gd name="connsiteX0" fmla="*/ 0 w 1951051"/>
                <a:gd name="connsiteY0" fmla="*/ 72545 h 240778"/>
                <a:gd name="connsiteX1" fmla="*/ 249138 w 1951051"/>
                <a:gd name="connsiteY1" fmla="*/ 7039 h 240778"/>
                <a:gd name="connsiteX2" fmla="*/ 410338 w 1951051"/>
                <a:gd name="connsiteY2" fmla="*/ 233013 h 240778"/>
                <a:gd name="connsiteX3" fmla="*/ 1401322 w 1951051"/>
                <a:gd name="connsiteY3" fmla="*/ 183089 h 240778"/>
                <a:gd name="connsiteX4" fmla="*/ 1951051 w 1951051"/>
                <a:gd name="connsiteY4" fmla="*/ 123217 h 240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1051" h="240778">
                  <a:moveTo>
                    <a:pt x="0" y="72545"/>
                  </a:moveTo>
                  <a:cubicBezTo>
                    <a:pt x="139700" y="35805"/>
                    <a:pt x="180748" y="-19706"/>
                    <a:pt x="249138" y="7039"/>
                  </a:cubicBezTo>
                  <a:cubicBezTo>
                    <a:pt x="317528" y="33784"/>
                    <a:pt x="218307" y="203671"/>
                    <a:pt x="410338" y="233013"/>
                  </a:cubicBezTo>
                  <a:cubicBezTo>
                    <a:pt x="602369" y="262355"/>
                    <a:pt x="1169093" y="200325"/>
                    <a:pt x="1401322" y="183089"/>
                  </a:cubicBezTo>
                  <a:cubicBezTo>
                    <a:pt x="1633551" y="165853"/>
                    <a:pt x="1792301" y="144535"/>
                    <a:pt x="1951051" y="123217"/>
                  </a:cubicBezTo>
                </a:path>
              </a:pathLst>
            </a:custGeom>
            <a:noFill/>
            <a:ln w="63500">
              <a:solidFill>
                <a:srgbClr val="92D050">
                  <a:alpha val="4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47CDFB7E-F58A-7B3A-26A9-A40679C186AB}"/>
                </a:ext>
              </a:extLst>
            </p:cNvPr>
            <p:cNvGrpSpPr/>
            <p:nvPr/>
          </p:nvGrpSpPr>
          <p:grpSpPr>
            <a:xfrm>
              <a:off x="1274718" y="935119"/>
              <a:ext cx="3313126" cy="2493881"/>
              <a:chOff x="5827255" y="989577"/>
              <a:chExt cx="3240779" cy="2439423"/>
            </a:xfrm>
          </p:grpSpPr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F218EE79-8929-D5A9-3410-52611447D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27255" y="989577"/>
                <a:ext cx="3240779" cy="2439423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DB80B6D-8383-09EF-1D7D-6C5908109DFE}"/>
                  </a:ext>
                </a:extLst>
              </p:cNvPr>
              <p:cNvSpPr txBox="1"/>
              <p:nvPr/>
            </p:nvSpPr>
            <p:spPr>
              <a:xfrm>
                <a:off x="6363562" y="2466475"/>
                <a:ext cx="655877" cy="2261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ko-KR" sz="1200" b="1" dirty="0">
                    <a:solidFill>
                      <a:srgbClr val="008800"/>
                    </a:solidFill>
                    <a:latin typeface="+mn-ea"/>
                  </a:rPr>
                  <a:t>EW~50</a:t>
                </a:r>
                <a:r>
                  <a:rPr lang="en-US" altLang="ko-KR" sz="1200" b="1" dirty="0">
                    <a:solidFill>
                      <a:srgbClr val="008800"/>
                    </a:solidFill>
                    <a:latin typeface="+mn-ea"/>
                    <a:cs typeface="Times New Roman" panose="02020603050405020304" pitchFamily="18" charset="0"/>
                  </a:rPr>
                  <a:t>Å</a:t>
                </a:r>
                <a:endParaRPr kumimoji="1" lang="en-US" altLang="ko-KR" sz="1200" b="1" dirty="0">
                  <a:solidFill>
                    <a:srgbClr val="008800"/>
                  </a:solidFill>
                  <a:latin typeface="+mn-ea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F415588-A2D3-3350-0E8F-1774637E3BDA}"/>
                  </a:ext>
                </a:extLst>
              </p:cNvPr>
              <p:cNvSpPr txBox="1"/>
              <p:nvPr/>
            </p:nvSpPr>
            <p:spPr>
              <a:xfrm>
                <a:off x="7106288" y="2426923"/>
                <a:ext cx="655877" cy="2261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ko-KR" sz="1200" b="1" dirty="0">
                    <a:solidFill>
                      <a:srgbClr val="008800"/>
                    </a:solidFill>
                    <a:latin typeface="+mn-ea"/>
                  </a:rPr>
                  <a:t>EW~30</a:t>
                </a:r>
                <a:r>
                  <a:rPr lang="en-US" altLang="ko-KR" sz="1200" b="1" dirty="0">
                    <a:solidFill>
                      <a:srgbClr val="008800"/>
                    </a:solidFill>
                    <a:latin typeface="+mn-ea"/>
                    <a:cs typeface="Times New Roman" panose="02020603050405020304" pitchFamily="18" charset="0"/>
                  </a:rPr>
                  <a:t>Å</a:t>
                </a:r>
                <a:endParaRPr kumimoji="1" lang="en-US" altLang="ko-KR" sz="1200" b="1" dirty="0">
                  <a:solidFill>
                    <a:srgbClr val="008800"/>
                  </a:solidFill>
                  <a:latin typeface="+mn-ea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E49B1A5-103F-9357-C031-50A216BFB11E}"/>
                  </a:ext>
                </a:extLst>
              </p:cNvPr>
              <p:cNvSpPr txBox="1"/>
              <p:nvPr/>
            </p:nvSpPr>
            <p:spPr>
              <a:xfrm>
                <a:off x="7854711" y="2196192"/>
                <a:ext cx="655877" cy="2261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ko-KR" sz="1200" b="1" dirty="0">
                    <a:solidFill>
                      <a:srgbClr val="008800"/>
                    </a:solidFill>
                    <a:latin typeface="+mn-ea"/>
                  </a:rPr>
                  <a:t>EW~50</a:t>
                </a:r>
                <a:r>
                  <a:rPr lang="en-US" altLang="ko-KR" sz="1200" b="1" dirty="0">
                    <a:solidFill>
                      <a:srgbClr val="008800"/>
                    </a:solidFill>
                    <a:latin typeface="+mn-ea"/>
                    <a:cs typeface="Times New Roman" panose="02020603050405020304" pitchFamily="18" charset="0"/>
                  </a:rPr>
                  <a:t>Å</a:t>
                </a:r>
                <a:endParaRPr kumimoji="1" lang="en-US" altLang="ko-KR" sz="1200" b="1" dirty="0">
                  <a:solidFill>
                    <a:srgbClr val="008800"/>
                  </a:solidFill>
                  <a:latin typeface="+mn-ea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E407E3D-99CD-6C36-EE68-5F7021061EE7}"/>
                  </a:ext>
                </a:extLst>
              </p:cNvPr>
              <p:cNvSpPr txBox="1"/>
              <p:nvPr/>
            </p:nvSpPr>
            <p:spPr>
              <a:xfrm>
                <a:off x="8004734" y="2619228"/>
                <a:ext cx="920217" cy="2261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ko-KR" sz="1200" b="1" dirty="0">
                    <a:solidFill>
                      <a:srgbClr val="008800"/>
                    </a:solidFill>
                    <a:latin typeface="+mn-ea"/>
                  </a:rPr>
                  <a:t>EW~30—40</a:t>
                </a:r>
                <a:r>
                  <a:rPr lang="en-US" altLang="ko-KR" sz="1200" b="1" dirty="0">
                    <a:solidFill>
                      <a:srgbClr val="008800"/>
                    </a:solidFill>
                    <a:latin typeface="+mn-ea"/>
                    <a:cs typeface="Times New Roman" panose="02020603050405020304" pitchFamily="18" charset="0"/>
                  </a:rPr>
                  <a:t>Å</a:t>
                </a:r>
                <a:endParaRPr kumimoji="1" lang="en-US" altLang="ko-KR" sz="1200" b="1" dirty="0">
                  <a:solidFill>
                    <a:srgbClr val="008800"/>
                  </a:solidFill>
                  <a:latin typeface="+mn-ea"/>
                </a:endParaRPr>
              </a:p>
            </p:txBody>
          </p:sp>
        </p:grpSp>
        <p:sp>
          <p:nvSpPr>
            <p:cNvPr id="25" name="자유형 24">
              <a:extLst>
                <a:ext uri="{FF2B5EF4-FFF2-40B4-BE49-F238E27FC236}">
                  <a16:creationId xmlns:a16="http://schemas.microsoft.com/office/drawing/2014/main" id="{4A7B54CA-8F1A-4385-0E37-96C968F6D956}"/>
                </a:ext>
              </a:extLst>
            </p:cNvPr>
            <p:cNvSpPr/>
            <p:nvPr/>
          </p:nvSpPr>
          <p:spPr>
            <a:xfrm>
              <a:off x="1872763" y="1698810"/>
              <a:ext cx="2680920" cy="591087"/>
            </a:xfrm>
            <a:custGeom>
              <a:avLst/>
              <a:gdLst>
                <a:gd name="connsiteX0" fmla="*/ 0 w 1937657"/>
                <a:gd name="connsiteY0" fmla="*/ 54544 h 242782"/>
                <a:gd name="connsiteX1" fmla="*/ 370114 w 1937657"/>
                <a:gd name="connsiteY1" fmla="*/ 11001 h 242782"/>
                <a:gd name="connsiteX2" fmla="*/ 544285 w 1937657"/>
                <a:gd name="connsiteY2" fmla="*/ 234158 h 242782"/>
                <a:gd name="connsiteX3" fmla="*/ 1387928 w 1937657"/>
                <a:gd name="connsiteY3" fmla="*/ 190616 h 242782"/>
                <a:gd name="connsiteX4" fmla="*/ 1937657 w 1937657"/>
                <a:gd name="connsiteY4" fmla="*/ 130744 h 242782"/>
                <a:gd name="connsiteX0" fmla="*/ 0 w 1937657"/>
                <a:gd name="connsiteY0" fmla="*/ 41629 h 228821"/>
                <a:gd name="connsiteX1" fmla="*/ 342900 w 1937657"/>
                <a:gd name="connsiteY1" fmla="*/ 14415 h 228821"/>
                <a:gd name="connsiteX2" fmla="*/ 544285 w 1937657"/>
                <a:gd name="connsiteY2" fmla="*/ 221243 h 228821"/>
                <a:gd name="connsiteX3" fmla="*/ 1387928 w 1937657"/>
                <a:gd name="connsiteY3" fmla="*/ 177701 h 228821"/>
                <a:gd name="connsiteX4" fmla="*/ 1937657 w 1937657"/>
                <a:gd name="connsiteY4" fmla="*/ 117829 h 228821"/>
                <a:gd name="connsiteX0" fmla="*/ 0 w 1937657"/>
                <a:gd name="connsiteY0" fmla="*/ 43643 h 256025"/>
                <a:gd name="connsiteX1" fmla="*/ 342900 w 1937657"/>
                <a:gd name="connsiteY1" fmla="*/ 16429 h 256025"/>
                <a:gd name="connsiteX2" fmla="*/ 413657 w 1937657"/>
                <a:gd name="connsiteY2" fmla="*/ 250471 h 256025"/>
                <a:gd name="connsiteX3" fmla="*/ 1387928 w 1937657"/>
                <a:gd name="connsiteY3" fmla="*/ 179715 h 256025"/>
                <a:gd name="connsiteX4" fmla="*/ 1937657 w 1937657"/>
                <a:gd name="connsiteY4" fmla="*/ 119843 h 256025"/>
                <a:gd name="connsiteX0" fmla="*/ 0 w 1937657"/>
                <a:gd name="connsiteY0" fmla="*/ 80179 h 294940"/>
                <a:gd name="connsiteX1" fmla="*/ 250372 w 1937657"/>
                <a:gd name="connsiteY1" fmla="*/ 9422 h 294940"/>
                <a:gd name="connsiteX2" fmla="*/ 413657 w 1937657"/>
                <a:gd name="connsiteY2" fmla="*/ 287007 h 294940"/>
                <a:gd name="connsiteX3" fmla="*/ 1387928 w 1937657"/>
                <a:gd name="connsiteY3" fmla="*/ 216251 h 294940"/>
                <a:gd name="connsiteX4" fmla="*/ 1937657 w 1937657"/>
                <a:gd name="connsiteY4" fmla="*/ 156379 h 294940"/>
                <a:gd name="connsiteX0" fmla="*/ 0 w 1970314"/>
                <a:gd name="connsiteY0" fmla="*/ 20947 h 333679"/>
                <a:gd name="connsiteX1" fmla="*/ 283029 w 1970314"/>
                <a:gd name="connsiteY1" fmla="*/ 48161 h 333679"/>
                <a:gd name="connsiteX2" fmla="*/ 446314 w 1970314"/>
                <a:gd name="connsiteY2" fmla="*/ 325746 h 333679"/>
                <a:gd name="connsiteX3" fmla="*/ 1420585 w 1970314"/>
                <a:gd name="connsiteY3" fmla="*/ 254990 h 333679"/>
                <a:gd name="connsiteX4" fmla="*/ 1970314 w 1970314"/>
                <a:gd name="connsiteY4" fmla="*/ 195118 h 333679"/>
                <a:gd name="connsiteX0" fmla="*/ 0 w 1970314"/>
                <a:gd name="connsiteY0" fmla="*/ 59218 h 375811"/>
                <a:gd name="connsiteX1" fmla="*/ 266700 w 1970314"/>
                <a:gd name="connsiteY1" fmla="*/ 21118 h 375811"/>
                <a:gd name="connsiteX2" fmla="*/ 446314 w 1970314"/>
                <a:gd name="connsiteY2" fmla="*/ 364017 h 375811"/>
                <a:gd name="connsiteX3" fmla="*/ 1420585 w 1970314"/>
                <a:gd name="connsiteY3" fmla="*/ 293261 h 375811"/>
                <a:gd name="connsiteX4" fmla="*/ 1970314 w 1970314"/>
                <a:gd name="connsiteY4" fmla="*/ 233389 h 375811"/>
                <a:gd name="connsiteX0" fmla="*/ 0 w 1970314"/>
                <a:gd name="connsiteY0" fmla="*/ 59617 h 381189"/>
                <a:gd name="connsiteX1" fmla="*/ 266700 w 1970314"/>
                <a:gd name="connsiteY1" fmla="*/ 21517 h 381189"/>
                <a:gd name="connsiteX2" fmla="*/ 419100 w 1970314"/>
                <a:gd name="connsiteY2" fmla="*/ 369859 h 381189"/>
                <a:gd name="connsiteX3" fmla="*/ 1420585 w 1970314"/>
                <a:gd name="connsiteY3" fmla="*/ 293660 h 381189"/>
                <a:gd name="connsiteX4" fmla="*/ 1970314 w 1970314"/>
                <a:gd name="connsiteY4" fmla="*/ 233788 h 381189"/>
                <a:gd name="connsiteX0" fmla="*/ 0 w 1970314"/>
                <a:gd name="connsiteY0" fmla="*/ 101417 h 425979"/>
                <a:gd name="connsiteX1" fmla="*/ 266700 w 1970314"/>
                <a:gd name="connsiteY1" fmla="*/ 14332 h 425979"/>
                <a:gd name="connsiteX2" fmla="*/ 419100 w 1970314"/>
                <a:gd name="connsiteY2" fmla="*/ 411659 h 425979"/>
                <a:gd name="connsiteX3" fmla="*/ 1420585 w 1970314"/>
                <a:gd name="connsiteY3" fmla="*/ 335460 h 425979"/>
                <a:gd name="connsiteX4" fmla="*/ 1970314 w 1970314"/>
                <a:gd name="connsiteY4" fmla="*/ 275588 h 425979"/>
                <a:gd name="connsiteX0" fmla="*/ 0 w 1975757"/>
                <a:gd name="connsiteY0" fmla="*/ 71128 h 433790"/>
                <a:gd name="connsiteX1" fmla="*/ 272143 w 1975757"/>
                <a:gd name="connsiteY1" fmla="*/ 22143 h 433790"/>
                <a:gd name="connsiteX2" fmla="*/ 424543 w 1975757"/>
                <a:gd name="connsiteY2" fmla="*/ 419470 h 433790"/>
                <a:gd name="connsiteX3" fmla="*/ 1426028 w 1975757"/>
                <a:gd name="connsiteY3" fmla="*/ 343271 h 433790"/>
                <a:gd name="connsiteX4" fmla="*/ 1975757 w 1975757"/>
                <a:gd name="connsiteY4" fmla="*/ 283399 h 433790"/>
                <a:gd name="connsiteX0" fmla="*/ 0 w 1975757"/>
                <a:gd name="connsiteY0" fmla="*/ 66727 h 429051"/>
                <a:gd name="connsiteX1" fmla="*/ 239486 w 1975757"/>
                <a:gd name="connsiteY1" fmla="*/ 23184 h 429051"/>
                <a:gd name="connsiteX2" fmla="*/ 424543 w 1975757"/>
                <a:gd name="connsiteY2" fmla="*/ 415069 h 429051"/>
                <a:gd name="connsiteX3" fmla="*/ 1426028 w 1975757"/>
                <a:gd name="connsiteY3" fmla="*/ 338870 h 429051"/>
                <a:gd name="connsiteX4" fmla="*/ 1975757 w 1975757"/>
                <a:gd name="connsiteY4" fmla="*/ 278998 h 429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5757" h="429051">
                  <a:moveTo>
                    <a:pt x="0" y="66727"/>
                  </a:moveTo>
                  <a:cubicBezTo>
                    <a:pt x="139700" y="29987"/>
                    <a:pt x="168729" y="-34873"/>
                    <a:pt x="239486" y="23184"/>
                  </a:cubicBezTo>
                  <a:cubicBezTo>
                    <a:pt x="310243" y="81241"/>
                    <a:pt x="226786" y="362455"/>
                    <a:pt x="424543" y="415069"/>
                  </a:cubicBezTo>
                  <a:cubicBezTo>
                    <a:pt x="622300" y="467683"/>
                    <a:pt x="1193799" y="356106"/>
                    <a:pt x="1426028" y="338870"/>
                  </a:cubicBezTo>
                  <a:cubicBezTo>
                    <a:pt x="1658257" y="321634"/>
                    <a:pt x="1817007" y="300316"/>
                    <a:pt x="1975757" y="278998"/>
                  </a:cubicBezTo>
                </a:path>
              </a:pathLst>
            </a:custGeom>
            <a:noFill/>
            <a:ln w="63500">
              <a:solidFill>
                <a:schemeClr val="tx1">
                  <a:alpha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7" name="자유형 26">
              <a:extLst>
                <a:ext uri="{FF2B5EF4-FFF2-40B4-BE49-F238E27FC236}">
                  <a16:creationId xmlns:a16="http://schemas.microsoft.com/office/drawing/2014/main" id="{5EB9B2E1-73F7-F150-822F-DD9F8E660831}"/>
                </a:ext>
              </a:extLst>
            </p:cNvPr>
            <p:cNvSpPr/>
            <p:nvPr/>
          </p:nvSpPr>
          <p:spPr>
            <a:xfrm>
              <a:off x="1857126" y="2384831"/>
              <a:ext cx="2696736" cy="300195"/>
            </a:xfrm>
            <a:custGeom>
              <a:avLst/>
              <a:gdLst>
                <a:gd name="connsiteX0" fmla="*/ 0 w 1937657"/>
                <a:gd name="connsiteY0" fmla="*/ 54544 h 242782"/>
                <a:gd name="connsiteX1" fmla="*/ 370114 w 1937657"/>
                <a:gd name="connsiteY1" fmla="*/ 11001 h 242782"/>
                <a:gd name="connsiteX2" fmla="*/ 544285 w 1937657"/>
                <a:gd name="connsiteY2" fmla="*/ 234158 h 242782"/>
                <a:gd name="connsiteX3" fmla="*/ 1387928 w 1937657"/>
                <a:gd name="connsiteY3" fmla="*/ 190616 h 242782"/>
                <a:gd name="connsiteX4" fmla="*/ 1937657 w 1937657"/>
                <a:gd name="connsiteY4" fmla="*/ 130744 h 242782"/>
                <a:gd name="connsiteX0" fmla="*/ 0 w 1937657"/>
                <a:gd name="connsiteY0" fmla="*/ 41629 h 228821"/>
                <a:gd name="connsiteX1" fmla="*/ 342900 w 1937657"/>
                <a:gd name="connsiteY1" fmla="*/ 14415 h 228821"/>
                <a:gd name="connsiteX2" fmla="*/ 544285 w 1937657"/>
                <a:gd name="connsiteY2" fmla="*/ 221243 h 228821"/>
                <a:gd name="connsiteX3" fmla="*/ 1387928 w 1937657"/>
                <a:gd name="connsiteY3" fmla="*/ 177701 h 228821"/>
                <a:gd name="connsiteX4" fmla="*/ 1937657 w 1937657"/>
                <a:gd name="connsiteY4" fmla="*/ 117829 h 228821"/>
                <a:gd name="connsiteX0" fmla="*/ 0 w 1937657"/>
                <a:gd name="connsiteY0" fmla="*/ 42100 h 235080"/>
                <a:gd name="connsiteX1" fmla="*/ 342900 w 1937657"/>
                <a:gd name="connsiteY1" fmla="*/ 14886 h 235080"/>
                <a:gd name="connsiteX2" fmla="*/ 470615 w 1937657"/>
                <a:gd name="connsiteY2" fmla="*/ 228096 h 235080"/>
                <a:gd name="connsiteX3" fmla="*/ 1387928 w 1937657"/>
                <a:gd name="connsiteY3" fmla="*/ 178172 h 235080"/>
                <a:gd name="connsiteX4" fmla="*/ 1937657 w 1937657"/>
                <a:gd name="connsiteY4" fmla="*/ 118300 h 235080"/>
                <a:gd name="connsiteX0" fmla="*/ 0 w 1937657"/>
                <a:gd name="connsiteY0" fmla="*/ 46954 h 240323"/>
                <a:gd name="connsiteX1" fmla="*/ 296019 w 1937657"/>
                <a:gd name="connsiteY1" fmla="*/ 13358 h 240323"/>
                <a:gd name="connsiteX2" fmla="*/ 470615 w 1937657"/>
                <a:gd name="connsiteY2" fmla="*/ 232950 h 240323"/>
                <a:gd name="connsiteX3" fmla="*/ 1387928 w 1937657"/>
                <a:gd name="connsiteY3" fmla="*/ 183026 h 240323"/>
                <a:gd name="connsiteX4" fmla="*/ 1937657 w 1937657"/>
                <a:gd name="connsiteY4" fmla="*/ 123154 h 240323"/>
                <a:gd name="connsiteX0" fmla="*/ 0 w 1937657"/>
                <a:gd name="connsiteY0" fmla="*/ 46954 h 240323"/>
                <a:gd name="connsiteX1" fmla="*/ 296019 w 1937657"/>
                <a:gd name="connsiteY1" fmla="*/ 13358 h 240323"/>
                <a:gd name="connsiteX2" fmla="*/ 423733 w 1937657"/>
                <a:gd name="connsiteY2" fmla="*/ 232950 h 240323"/>
                <a:gd name="connsiteX3" fmla="*/ 1387928 w 1937657"/>
                <a:gd name="connsiteY3" fmla="*/ 183026 h 240323"/>
                <a:gd name="connsiteX4" fmla="*/ 1937657 w 1937657"/>
                <a:gd name="connsiteY4" fmla="*/ 123154 h 240323"/>
                <a:gd name="connsiteX0" fmla="*/ 0 w 1937657"/>
                <a:gd name="connsiteY0" fmla="*/ 46954 h 240323"/>
                <a:gd name="connsiteX1" fmla="*/ 275927 w 1937657"/>
                <a:gd name="connsiteY1" fmla="*/ 13358 h 240323"/>
                <a:gd name="connsiteX2" fmla="*/ 423733 w 1937657"/>
                <a:gd name="connsiteY2" fmla="*/ 232950 h 240323"/>
                <a:gd name="connsiteX3" fmla="*/ 1387928 w 1937657"/>
                <a:gd name="connsiteY3" fmla="*/ 183026 h 240323"/>
                <a:gd name="connsiteX4" fmla="*/ 1937657 w 1937657"/>
                <a:gd name="connsiteY4" fmla="*/ 123154 h 240323"/>
                <a:gd name="connsiteX0" fmla="*/ 0 w 1937657"/>
                <a:gd name="connsiteY0" fmla="*/ 47424 h 246650"/>
                <a:gd name="connsiteX1" fmla="*/ 275927 w 1937657"/>
                <a:gd name="connsiteY1" fmla="*/ 13828 h 246650"/>
                <a:gd name="connsiteX2" fmla="*/ 457220 w 1937657"/>
                <a:gd name="connsiteY2" fmla="*/ 239802 h 246650"/>
                <a:gd name="connsiteX3" fmla="*/ 1387928 w 1937657"/>
                <a:gd name="connsiteY3" fmla="*/ 183496 h 246650"/>
                <a:gd name="connsiteX4" fmla="*/ 1937657 w 1937657"/>
                <a:gd name="connsiteY4" fmla="*/ 123624 h 246650"/>
                <a:gd name="connsiteX0" fmla="*/ 0 w 1937657"/>
                <a:gd name="connsiteY0" fmla="*/ 42574 h 241427"/>
                <a:gd name="connsiteX1" fmla="*/ 208954 w 1937657"/>
                <a:gd name="connsiteY1" fmla="*/ 15360 h 241427"/>
                <a:gd name="connsiteX2" fmla="*/ 457220 w 1937657"/>
                <a:gd name="connsiteY2" fmla="*/ 234952 h 241427"/>
                <a:gd name="connsiteX3" fmla="*/ 1387928 w 1937657"/>
                <a:gd name="connsiteY3" fmla="*/ 178646 h 241427"/>
                <a:gd name="connsiteX4" fmla="*/ 1937657 w 1937657"/>
                <a:gd name="connsiteY4" fmla="*/ 118774 h 241427"/>
                <a:gd name="connsiteX0" fmla="*/ 0 w 1937657"/>
                <a:gd name="connsiteY0" fmla="*/ 52517 h 252117"/>
                <a:gd name="connsiteX1" fmla="*/ 249138 w 1937657"/>
                <a:gd name="connsiteY1" fmla="*/ 12539 h 252117"/>
                <a:gd name="connsiteX2" fmla="*/ 457220 w 1937657"/>
                <a:gd name="connsiteY2" fmla="*/ 244895 h 252117"/>
                <a:gd name="connsiteX3" fmla="*/ 1387928 w 1937657"/>
                <a:gd name="connsiteY3" fmla="*/ 188589 h 252117"/>
                <a:gd name="connsiteX4" fmla="*/ 1937657 w 1937657"/>
                <a:gd name="connsiteY4" fmla="*/ 128717 h 252117"/>
                <a:gd name="connsiteX0" fmla="*/ 0 w 1937657"/>
                <a:gd name="connsiteY0" fmla="*/ 52057 h 245818"/>
                <a:gd name="connsiteX1" fmla="*/ 249138 w 1937657"/>
                <a:gd name="connsiteY1" fmla="*/ 12079 h 245818"/>
                <a:gd name="connsiteX2" fmla="*/ 396944 w 1937657"/>
                <a:gd name="connsiteY2" fmla="*/ 238053 h 245818"/>
                <a:gd name="connsiteX3" fmla="*/ 1387928 w 1937657"/>
                <a:gd name="connsiteY3" fmla="*/ 188129 h 245818"/>
                <a:gd name="connsiteX4" fmla="*/ 1937657 w 1937657"/>
                <a:gd name="connsiteY4" fmla="*/ 128257 h 245818"/>
                <a:gd name="connsiteX0" fmla="*/ 0 w 1937657"/>
                <a:gd name="connsiteY0" fmla="*/ 52057 h 245818"/>
                <a:gd name="connsiteX1" fmla="*/ 235744 w 1937657"/>
                <a:gd name="connsiteY1" fmla="*/ 12079 h 245818"/>
                <a:gd name="connsiteX2" fmla="*/ 396944 w 1937657"/>
                <a:gd name="connsiteY2" fmla="*/ 238053 h 245818"/>
                <a:gd name="connsiteX3" fmla="*/ 1387928 w 1937657"/>
                <a:gd name="connsiteY3" fmla="*/ 188129 h 245818"/>
                <a:gd name="connsiteX4" fmla="*/ 1937657 w 1937657"/>
                <a:gd name="connsiteY4" fmla="*/ 128257 h 245818"/>
                <a:gd name="connsiteX0" fmla="*/ 0 w 1951051"/>
                <a:gd name="connsiteY0" fmla="*/ 72545 h 240778"/>
                <a:gd name="connsiteX1" fmla="*/ 249138 w 1951051"/>
                <a:gd name="connsiteY1" fmla="*/ 7039 h 240778"/>
                <a:gd name="connsiteX2" fmla="*/ 410338 w 1951051"/>
                <a:gd name="connsiteY2" fmla="*/ 233013 h 240778"/>
                <a:gd name="connsiteX3" fmla="*/ 1401322 w 1951051"/>
                <a:gd name="connsiteY3" fmla="*/ 183089 h 240778"/>
                <a:gd name="connsiteX4" fmla="*/ 1951051 w 1951051"/>
                <a:gd name="connsiteY4" fmla="*/ 123217 h 240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1051" h="240778">
                  <a:moveTo>
                    <a:pt x="0" y="72545"/>
                  </a:moveTo>
                  <a:cubicBezTo>
                    <a:pt x="139700" y="35805"/>
                    <a:pt x="180748" y="-19706"/>
                    <a:pt x="249138" y="7039"/>
                  </a:cubicBezTo>
                  <a:cubicBezTo>
                    <a:pt x="317528" y="33784"/>
                    <a:pt x="218307" y="203671"/>
                    <a:pt x="410338" y="233013"/>
                  </a:cubicBezTo>
                  <a:cubicBezTo>
                    <a:pt x="602369" y="262355"/>
                    <a:pt x="1169093" y="200325"/>
                    <a:pt x="1401322" y="183089"/>
                  </a:cubicBezTo>
                  <a:cubicBezTo>
                    <a:pt x="1633551" y="165853"/>
                    <a:pt x="1792301" y="144535"/>
                    <a:pt x="1951051" y="123217"/>
                  </a:cubicBezTo>
                </a:path>
              </a:pathLst>
            </a:custGeom>
            <a:noFill/>
            <a:ln w="63500">
              <a:solidFill>
                <a:srgbClr val="92D050">
                  <a:alpha val="4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47C9F4-607D-E254-E9B7-138856BED892}"/>
                  </a:ext>
                </a:extLst>
              </p:cNvPr>
              <p:cNvSpPr txBox="1"/>
              <p:nvPr/>
            </p:nvSpPr>
            <p:spPr>
              <a:xfrm>
                <a:off x="75414" y="3278443"/>
                <a:ext cx="8997723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b="1" dirty="0">
                    <a:latin typeface="+mn-ea"/>
                  </a:rPr>
                  <a:t>Interpretation of this correlation in the IBS scenario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ko-KR" b="1" spc="-1" dirty="0">
                    <a:latin typeface="+mn-ea"/>
                  </a:rPr>
                  <a:t>H</a:t>
                </a:r>
                <a14:m>
                  <m:oMath xmlns:m="http://schemas.openxmlformats.org/officeDocument/2006/math">
                    <m:r>
                      <a:rPr lang="en-US" altLang="ko-KR" b="1" i="1" spc="-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altLang="ko-KR" b="1" spc="-1" dirty="0">
                    <a:latin typeface="+mn-ea"/>
                  </a:rPr>
                  <a:t> EW is an indicator of the disk size</a:t>
                </a:r>
                <a:r>
                  <a:rPr lang="en-US" altLang="ko-KR" spc="-1" dirty="0">
                    <a:latin typeface="+mn-ea"/>
                  </a:rPr>
                  <a:t>: larger EW values mean larger disks (Grundstrom+ 2006)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ko-KR" dirty="0">
                  <a:latin typeface="+mn-e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+mn-ea"/>
                  </a:rPr>
                  <a:t>The correlation suggests that the pulsar may interact with the </a:t>
                </a:r>
                <a:r>
                  <a:rPr lang="en-US" altLang="ko-KR" b="1" dirty="0">
                    <a:latin typeface="+mn-ea"/>
                  </a:rPr>
                  <a:t>Be disk when it is sufficiently large (EW~50</a:t>
                </a:r>
                <a:r>
                  <a:rPr lang="en-US" altLang="ko-KR" b="1" dirty="0">
                    <a:latin typeface="+mn-ea"/>
                    <a:cs typeface="Times New Roman" panose="02020603050405020304" pitchFamily="18" charset="0"/>
                  </a:rPr>
                  <a:t>Å</a:t>
                </a:r>
                <a:r>
                  <a:rPr lang="en-US" altLang="ko-KR" b="1" dirty="0">
                    <a:latin typeface="+mn-ea"/>
                  </a:rPr>
                  <a:t>), leading to IBS compression, increased </a:t>
                </a:r>
                <a14:m>
                  <m:oMath xmlns:m="http://schemas.openxmlformats.org/officeDocument/2006/math"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altLang="ko-KR" b="1" dirty="0">
                    <a:latin typeface="+mn-ea"/>
                  </a:rPr>
                  <a:t>, and enhanced X-ray emission</a:t>
                </a:r>
                <a:br>
                  <a:rPr lang="en-US" altLang="ko-KR" b="1" dirty="0">
                    <a:latin typeface="+mn-ea"/>
                  </a:rPr>
                </a:br>
                <a:endParaRPr lang="en-US" altLang="ko-KR" b="1" dirty="0">
                  <a:latin typeface="+mn-e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+mn-ea"/>
                  </a:rPr>
                  <a:t>Conversely, when the disk is small (EW~30</a:t>
                </a:r>
                <a:r>
                  <a:rPr lang="en-US" altLang="ko-KR" dirty="0">
                    <a:latin typeface="+mn-ea"/>
                    <a:cs typeface="Times New Roman" panose="02020603050405020304" pitchFamily="18" charset="0"/>
                  </a:rPr>
                  <a:t>Å</a:t>
                </a:r>
                <a:r>
                  <a:rPr lang="en-US" altLang="ko-KR" dirty="0">
                    <a:latin typeface="+mn-ea"/>
                  </a:rPr>
                  <a:t>), it may </a:t>
                </a:r>
                <a:r>
                  <a:rPr lang="en-US" altLang="ko-KR" b="1" dirty="0">
                    <a:latin typeface="+mn-ea"/>
                  </a:rPr>
                  <a:t>not extend to reach the pulsar orbit, resulting in a weaker pulsar-disk interaction (not compressing </a:t>
                </a:r>
                <a14:m>
                  <m:oMath xmlns:m="http://schemas.openxmlformats.org/officeDocument/2006/math"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altLang="ko-KR" b="1" dirty="0">
                    <a:latin typeface="+mn-ea"/>
                  </a:rPr>
                  <a:t>) and weaker X-ray emission</a:t>
                </a:r>
                <a:endParaRPr lang="ko-KR" altLang="en-US" b="1" dirty="0">
                  <a:latin typeface="+mn-ea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47C9F4-607D-E254-E9B7-138856BED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14" y="3278443"/>
                <a:ext cx="8997723" cy="3170099"/>
              </a:xfrm>
              <a:prstGeom prst="rect">
                <a:avLst/>
              </a:prstGeom>
              <a:blipFill>
                <a:blip r:embed="rId5"/>
                <a:stretch>
                  <a:fillRect l="-704" t="-1200" r="-282" b="-24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0637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3C968B3F-EE9D-C34A-5E4D-A594841E37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5657" y="1601645"/>
            <a:ext cx="2578030" cy="198110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72E271A-6216-D094-CA90-8220621F73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49608" y="4446694"/>
            <a:ext cx="2578030" cy="1981104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870C7A4D-3249-C185-C3D7-518349BAB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54" y="9740"/>
            <a:ext cx="8961692" cy="769524"/>
          </a:xfrm>
        </p:spPr>
        <p:txBody>
          <a:bodyPr>
            <a:noAutofit/>
          </a:bodyPr>
          <a:lstStyle/>
          <a:p>
            <a:r>
              <a:rPr lang="en-US" altLang="ko-KR" sz="2600" dirty="0"/>
              <a:t>X-ray and TeV variabilities in the context of IBS models</a:t>
            </a:r>
            <a:endParaRPr lang="ko-KR" altLang="en-US" sz="2600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EC7A777-FF80-F5B4-1BAE-956F7595A1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834E7C7-BFB1-86BC-6F11-BE6C358AF0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pPr/>
              <a:t>14</a:t>
            </a:fld>
            <a:endParaRPr kumimoji="1" lang="ko-Kore-KR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텍스트 개체 틀 5">
                <a:extLst>
                  <a:ext uri="{FF2B5EF4-FFF2-40B4-BE49-F238E27FC236}">
                    <a16:creationId xmlns:a16="http://schemas.microsoft.com/office/drawing/2014/main" id="{4D7F51E5-F08C-BBF9-82FA-4B1D792488C3}"/>
                  </a:ext>
                </a:extLst>
              </p:cNvPr>
              <p:cNvSpPr txBox="1">
                <a:spLocks noGrp="1"/>
              </p:cNvSpPr>
              <p:nvPr>
                <p:ph type="body" idx="13"/>
              </p:nvPr>
            </p:nvSpPr>
            <p:spPr>
              <a:xfrm>
                <a:off x="91154" y="1600585"/>
                <a:ext cx="6344503" cy="4715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/>
                <a:r>
                  <a:rPr lang="en-US" altLang="ko-KR" sz="1800" dirty="0">
                    <a:latin typeface="+mn-ea"/>
                  </a:rPr>
                  <a:t>During the</a:t>
                </a:r>
                <a:r>
                  <a:rPr lang="ko-KR" altLang="en-US" sz="1800" dirty="0">
                    <a:latin typeface="+mn-ea"/>
                  </a:rPr>
                  <a:t> </a:t>
                </a:r>
                <a:r>
                  <a:rPr lang="en-US" altLang="ko-KR" sz="1800" dirty="0">
                    <a:latin typeface="+mn-ea"/>
                  </a:rPr>
                  <a:t>interaction</a:t>
                </a:r>
                <a:r>
                  <a:rPr lang="ko-KR" altLang="en-US" sz="1800" dirty="0">
                    <a:latin typeface="+mn-ea"/>
                  </a:rPr>
                  <a:t> </a:t>
                </a:r>
                <a:r>
                  <a:rPr lang="en-US" altLang="ko-KR" sz="1800" dirty="0">
                    <a:latin typeface="+mn-ea"/>
                  </a:rPr>
                  <a:t>phase</a:t>
                </a:r>
                <a:r>
                  <a:rPr lang="ko-KR" altLang="en-US" sz="1800" dirty="0">
                    <a:latin typeface="+mn-ea"/>
                  </a:rPr>
                  <a:t> </a:t>
                </a:r>
                <a:r>
                  <a:rPr lang="en-US" altLang="ko-KR" sz="1800" dirty="0">
                    <a:latin typeface="+mn-ea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18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ko-KR" sz="1800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ko-KR" sz="1800" dirty="0">
                    <a:latin typeface="+mn-ea"/>
                  </a:rPr>
                  <a:t>0.3—0.4), the strong momentum flux from the disk compresses the IBS </a:t>
                </a:r>
                <a:br>
                  <a:rPr lang="en-US" altLang="ko-KR" sz="1800" dirty="0">
                    <a:latin typeface="+mn-ea"/>
                  </a:rPr>
                </a:br>
                <a:r>
                  <a:rPr lang="en-US" altLang="ko-KR" sz="1800" dirty="0">
                    <a:latin typeface="+mn-ea"/>
                  </a:rPr>
                  <a:t>This compression has two key effects:</a:t>
                </a:r>
                <a:br>
                  <a:rPr lang="en-US" altLang="ko-KR" sz="1800" dirty="0">
                    <a:latin typeface="+mn-ea"/>
                  </a:rPr>
                </a:br>
                <a:r>
                  <a:rPr lang="en-US" altLang="ko-KR" sz="1600" dirty="0">
                    <a:latin typeface="+mn-ea"/>
                  </a:rPr>
                  <a:t>1) </a:t>
                </a:r>
                <a:r>
                  <a:rPr lang="en-US" altLang="ko-KR" sz="1600" b="1" dirty="0">
                    <a:latin typeface="+mn-ea"/>
                  </a:rPr>
                  <a:t>Compressed </a:t>
                </a:r>
                <a14:m>
                  <m:oMath xmlns:m="http://schemas.openxmlformats.org/officeDocument/2006/math">
                    <m:r>
                      <a:rPr lang="en-US" altLang="ko-KR" sz="1600" b="1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altLang="ko-KR" sz="1600" b="1" dirty="0">
                    <a:latin typeface="+mn-ea"/>
                  </a:rPr>
                  <a:t> </a:t>
                </a:r>
                <a:r>
                  <a:rPr lang="en-US" altLang="ko-KR" sz="1600" dirty="0">
                    <a:latin typeface="+mn-ea"/>
                  </a:rPr>
                  <a:t>strengthens the synchrotron X-ray emission</a:t>
                </a:r>
                <a:br>
                  <a:rPr lang="en-US" altLang="ko-KR" sz="1600" dirty="0">
                    <a:latin typeface="+mn-ea"/>
                  </a:rPr>
                </a:br>
                <a:br>
                  <a:rPr lang="en-US" altLang="ko-KR" sz="1000" dirty="0">
                    <a:latin typeface="+mn-ea"/>
                  </a:rPr>
                </a:br>
                <a:r>
                  <a:rPr lang="en-US" altLang="ko-KR" sz="1600" dirty="0">
                    <a:latin typeface="+mn-ea"/>
                  </a:rPr>
                  <a:t>2) The compressed IBS may efficiently </a:t>
                </a:r>
                <a:r>
                  <a:rPr lang="en-US" altLang="ko-KR" sz="1600" b="1" dirty="0">
                    <a:latin typeface="+mn-ea"/>
                  </a:rPr>
                  <a:t>heat the disk</a:t>
                </a:r>
                <a:r>
                  <a:rPr lang="en-US" altLang="ko-KR" sz="1600" dirty="0">
                    <a:latin typeface="+mn-ea"/>
                  </a:rPr>
                  <a:t>, which in turn provides more seed photons for inverse-Compton scattering, boosting TeV emission </a:t>
                </a:r>
                <a:r>
                  <a:rPr lang="en" altLang="ko-KR" sz="1600" dirty="0">
                    <a:latin typeface="+mn-ea"/>
                  </a:rPr>
                  <a:t>(e.g., Chen+ 2019)</a:t>
                </a:r>
              </a:p>
              <a:p>
                <a:pPr marL="285750" indent="-285750"/>
                <a:endParaRPr lang="en" altLang="ko-KR" sz="1600" dirty="0">
                  <a:latin typeface="+mn-ea"/>
                </a:endParaRPr>
              </a:p>
              <a:p>
                <a:pPr marL="285750" indent="-285750"/>
                <a:r>
                  <a:rPr lang="en-US" altLang="ko-KR" sz="1800" b="1" spc="-1" dirty="0">
                    <a:latin typeface="+mn-ea"/>
                  </a:rPr>
                  <a:t>During </a:t>
                </a:r>
                <a:r>
                  <a:rPr lang="en-US" altLang="ko-KR" sz="1800" b="1" spc="-1" dirty="0">
                    <a:solidFill>
                      <a:srgbClr val="FF0000"/>
                    </a:solidFill>
                    <a:latin typeface="+mn-ea"/>
                  </a:rPr>
                  <a:t>orbit 9</a:t>
                </a:r>
                <a:r>
                  <a:rPr lang="en-US" altLang="ko-KR" sz="1800" spc="-1" dirty="0">
                    <a:latin typeface="+mn-ea"/>
                  </a:rPr>
                  <a:t>, the disk was large enough to compress the IBS. </a:t>
                </a:r>
                <a:r>
                  <a:rPr lang="en-US" altLang="ko-KR" sz="1800" b="1" strike="noStrike" spc="-1" dirty="0">
                    <a:latin typeface="+mn-ea"/>
                  </a:rPr>
                  <a:t>The contemporaneous variability in </a:t>
                </a:r>
                <a:r>
                  <a:rPr lang="en-US" altLang="ko-KR" sz="1800" b="1" spc="-1" dirty="0">
                    <a:latin typeface="+mn-ea"/>
                  </a:rPr>
                  <a:t>the X-ray and TeV bands</a:t>
                </a:r>
                <a:r>
                  <a:rPr lang="en-US" altLang="ko-KR" sz="1800" spc="-1" dirty="0">
                    <a:latin typeface="+mn-ea"/>
                  </a:rPr>
                  <a:t> can be interpreted as due to </a:t>
                </a:r>
                <a:r>
                  <a:rPr lang="en-US" altLang="ko-KR" sz="1800" b="1" spc="-1" dirty="0">
                    <a:latin typeface="+mn-ea"/>
                  </a:rPr>
                  <a:t>disk heating</a:t>
                </a:r>
                <a:r>
                  <a:rPr lang="en-US" altLang="ko-KR" sz="1800" spc="-1" dirty="0">
                    <a:latin typeface="+mn-ea"/>
                  </a:rPr>
                  <a:t> by the compressed IBS</a:t>
                </a:r>
                <a:br>
                  <a:rPr lang="en-US" altLang="ko-KR" sz="1800" spc="-1" dirty="0">
                    <a:latin typeface="+mn-ea"/>
                  </a:rPr>
                </a:br>
                <a:endParaRPr lang="en-US" altLang="ko-KR" sz="1800" b="1" spc="-1" dirty="0">
                  <a:latin typeface="+mn-ea"/>
                </a:endParaRPr>
              </a:p>
              <a:p>
                <a:pPr marL="285750" indent="-285750"/>
                <a:r>
                  <a:rPr lang="en-US" altLang="ko-KR" sz="1800" b="1" spc="-1" dirty="0">
                    <a:latin typeface="+mn-ea"/>
                  </a:rPr>
                  <a:t>In </a:t>
                </a:r>
                <a:r>
                  <a:rPr lang="en-US" altLang="ko-KR" sz="1800" b="1" spc="-1" dirty="0">
                    <a:solidFill>
                      <a:srgbClr val="0000FF"/>
                    </a:solidFill>
                    <a:latin typeface="+mn-ea"/>
                  </a:rPr>
                  <a:t>orbit 24</a:t>
                </a:r>
                <a:r>
                  <a:rPr lang="en-US" altLang="ko-KR" sz="1800" b="1" spc="-1" dirty="0">
                    <a:latin typeface="+mn-ea"/>
                  </a:rPr>
                  <a:t>, </a:t>
                </a:r>
                <a:r>
                  <a:rPr lang="en-US" altLang="ko-KR" sz="1800" spc="-1" dirty="0">
                    <a:latin typeface="+mn-ea"/>
                  </a:rPr>
                  <a:t>The TeV flare without a corresponding increase in X-rays</a:t>
                </a:r>
                <a:r>
                  <a:rPr lang="en" altLang="ko-KR" sz="1800" dirty="0"/>
                  <a:t> </a:t>
                </a:r>
                <a:r>
                  <a:rPr lang="en-US" altLang="ko-KR" sz="1800" spc="-1" dirty="0">
                    <a:latin typeface="+mn-ea"/>
                  </a:rPr>
                  <a:t>in this orbit suggests that </a:t>
                </a:r>
                <a:r>
                  <a:rPr lang="en-US" altLang="ko-KR" sz="1800" b="1" spc="-1" dirty="0">
                    <a:latin typeface="+mn-ea"/>
                  </a:rPr>
                  <a:t>additional mechanisms beyond the disk heating</a:t>
                </a:r>
                <a:r>
                  <a:rPr lang="en-US" altLang="ko-KR" sz="1800" spc="-1" dirty="0">
                    <a:latin typeface="+mn-ea"/>
                  </a:rPr>
                  <a:t> contribute to TeV emission in this system</a:t>
                </a:r>
              </a:p>
            </p:txBody>
          </p:sp>
        </mc:Choice>
        <mc:Fallback>
          <p:sp>
            <p:nvSpPr>
              <p:cNvPr id="6" name="텍스트 개체 틀 5">
                <a:extLst>
                  <a:ext uri="{FF2B5EF4-FFF2-40B4-BE49-F238E27FC236}">
                    <a16:creationId xmlns:a16="http://schemas.microsoft.com/office/drawing/2014/main" id="{4D7F51E5-F08C-BBF9-82FA-4B1D792488C3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3"/>
              </p:nvPr>
            </p:nvSpPr>
            <p:spPr>
              <a:xfrm>
                <a:off x="91154" y="1600585"/>
                <a:ext cx="6344503" cy="4715137"/>
              </a:xfrm>
              <a:prstGeom prst="rect">
                <a:avLst/>
              </a:prstGeom>
              <a:blipFill>
                <a:blip r:embed="rId5"/>
                <a:stretch>
                  <a:fillRect l="-600" t="-1613" r="-1400" b="-80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01F782DA-FE19-ABE5-E9A2-3AAEEC55366F}"/>
              </a:ext>
            </a:extLst>
          </p:cNvPr>
          <p:cNvSpPr txBox="1"/>
          <p:nvPr/>
        </p:nvSpPr>
        <p:spPr>
          <a:xfrm>
            <a:off x="91154" y="863057"/>
            <a:ext cx="6428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/>
              <a:t>Electrons within the</a:t>
            </a:r>
            <a:r>
              <a:rPr lang="ko-KR" altLang="en-US" b="1" dirty="0"/>
              <a:t> </a:t>
            </a:r>
            <a:r>
              <a:rPr lang="en-US" altLang="ko-KR" b="1" dirty="0"/>
              <a:t>IBS</a:t>
            </a:r>
            <a:r>
              <a:rPr lang="ko-KR" altLang="en-US" b="1" dirty="0"/>
              <a:t> </a:t>
            </a:r>
            <a:r>
              <a:rPr lang="en-US" altLang="ko-KR" b="1" dirty="0"/>
              <a:t>are</a:t>
            </a:r>
            <a:r>
              <a:rPr lang="ko-KR" altLang="en-US" b="1" dirty="0"/>
              <a:t> </a:t>
            </a:r>
            <a:r>
              <a:rPr lang="en-US" altLang="ko-KR" b="1" dirty="0"/>
              <a:t>responsible</a:t>
            </a:r>
            <a:r>
              <a:rPr lang="ko-KR" altLang="en-US" b="1" dirty="0"/>
              <a:t> </a:t>
            </a:r>
            <a:r>
              <a:rPr lang="en-US" altLang="ko-KR" b="1" dirty="0"/>
              <a:t>for</a:t>
            </a:r>
            <a:r>
              <a:rPr lang="ko-KR" altLang="en-US" b="1" dirty="0"/>
              <a:t> </a:t>
            </a:r>
            <a:r>
              <a:rPr lang="en-US" altLang="ko-KR" b="1" dirty="0"/>
              <a:t>both</a:t>
            </a:r>
            <a:r>
              <a:rPr lang="ko-KR" altLang="en-US" b="1" dirty="0"/>
              <a:t> </a:t>
            </a:r>
            <a:r>
              <a:rPr lang="en-US" altLang="ko-KR" b="1" dirty="0"/>
              <a:t>X-rays</a:t>
            </a:r>
            <a:r>
              <a:rPr lang="ko-KR" altLang="en-US" b="1" dirty="0"/>
              <a:t> </a:t>
            </a:r>
            <a:r>
              <a:rPr lang="en-US" altLang="ko-KR" b="1" dirty="0"/>
              <a:t>(synchrotron) and</a:t>
            </a:r>
            <a:r>
              <a:rPr lang="ko-KR" altLang="en-US" b="1" dirty="0"/>
              <a:t> </a:t>
            </a:r>
            <a:r>
              <a:rPr lang="en-US" altLang="ko-KR" b="1" dirty="0"/>
              <a:t>gamma rays (inverse Compton)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6B5D5A5-4EF4-554A-162A-90E7707AF713}"/>
              </a:ext>
            </a:extLst>
          </p:cNvPr>
          <p:cNvGrpSpPr/>
          <p:nvPr/>
        </p:nvGrpSpPr>
        <p:grpSpPr>
          <a:xfrm>
            <a:off x="6576375" y="3593140"/>
            <a:ext cx="2428251" cy="991474"/>
            <a:chOff x="6588589" y="3571873"/>
            <a:chExt cx="2428251" cy="991474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09343E83-BF73-3612-E0AE-0DA60F63596D}"/>
                </a:ext>
              </a:extLst>
            </p:cNvPr>
            <p:cNvGrpSpPr/>
            <p:nvPr/>
          </p:nvGrpSpPr>
          <p:grpSpPr>
            <a:xfrm>
              <a:off x="6886261" y="3735754"/>
              <a:ext cx="2130579" cy="525830"/>
              <a:chOff x="7600234" y="4601518"/>
              <a:chExt cx="1410191" cy="348037"/>
            </a:xfrm>
          </p:grpSpPr>
          <p:sp>
            <p:nvSpPr>
              <p:cNvPr id="17" name="이등변 삼각형 9">
                <a:extLst>
                  <a:ext uri="{FF2B5EF4-FFF2-40B4-BE49-F238E27FC236}">
                    <a16:creationId xmlns:a16="http://schemas.microsoft.com/office/drawing/2014/main" id="{3746A6CD-50AE-93CC-87D5-7A0F325C1019}"/>
                  </a:ext>
                </a:extLst>
              </p:cNvPr>
              <p:cNvSpPr/>
              <p:nvPr/>
            </p:nvSpPr>
            <p:spPr>
              <a:xfrm rot="5400000">
                <a:off x="8172870" y="4296434"/>
                <a:ext cx="348037" cy="958206"/>
              </a:xfrm>
              <a:prstGeom prst="triangle">
                <a:avLst/>
              </a:prstGeom>
              <a:solidFill>
                <a:srgbClr val="BFBFBF">
                  <a:alpha val="52549"/>
                </a:srgbClr>
              </a:solidFill>
              <a:ln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D0B3BF97-FE80-3B18-5F43-8B2EAA15A759}"/>
                  </a:ext>
                </a:extLst>
              </p:cNvPr>
              <p:cNvSpPr/>
              <p:nvPr/>
            </p:nvSpPr>
            <p:spPr>
              <a:xfrm>
                <a:off x="8799915" y="4670281"/>
                <a:ext cx="210510" cy="21051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73054DA6-2926-8F41-7AE6-85104F2AFC3D}"/>
                  </a:ext>
                </a:extLst>
              </p:cNvPr>
              <p:cNvSpPr/>
              <p:nvPr/>
            </p:nvSpPr>
            <p:spPr>
              <a:xfrm>
                <a:off x="7600234" y="4752677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6" name="타원 18">
              <a:extLst>
                <a:ext uri="{FF2B5EF4-FFF2-40B4-BE49-F238E27FC236}">
                  <a16:creationId xmlns:a16="http://schemas.microsoft.com/office/drawing/2014/main" id="{05A7BE67-E9CF-872A-1F26-28396A732510}"/>
                </a:ext>
              </a:extLst>
            </p:cNvPr>
            <p:cNvSpPr/>
            <p:nvPr/>
          </p:nvSpPr>
          <p:spPr>
            <a:xfrm>
              <a:off x="6588589" y="3571873"/>
              <a:ext cx="664418" cy="853589"/>
            </a:xfrm>
            <a:custGeom>
              <a:avLst/>
              <a:gdLst>
                <a:gd name="connsiteX0" fmla="*/ 0 w 2171442"/>
                <a:gd name="connsiteY0" fmla="*/ 434623 h 869245"/>
                <a:gd name="connsiteX1" fmla="*/ 1085721 w 2171442"/>
                <a:gd name="connsiteY1" fmla="*/ 0 h 869245"/>
                <a:gd name="connsiteX2" fmla="*/ 2171442 w 2171442"/>
                <a:gd name="connsiteY2" fmla="*/ 434623 h 869245"/>
                <a:gd name="connsiteX3" fmla="*/ 1085721 w 2171442"/>
                <a:gd name="connsiteY3" fmla="*/ 869246 h 869245"/>
                <a:gd name="connsiteX4" fmla="*/ 0 w 2171442"/>
                <a:gd name="connsiteY4" fmla="*/ 434623 h 869245"/>
                <a:gd name="connsiteX0" fmla="*/ 0 w 1415087"/>
                <a:gd name="connsiteY0" fmla="*/ 434623 h 869246"/>
                <a:gd name="connsiteX1" fmla="*/ 329366 w 1415087"/>
                <a:gd name="connsiteY1" fmla="*/ 0 h 869246"/>
                <a:gd name="connsiteX2" fmla="*/ 1415087 w 1415087"/>
                <a:gd name="connsiteY2" fmla="*/ 434623 h 869246"/>
                <a:gd name="connsiteX3" fmla="*/ 329366 w 1415087"/>
                <a:gd name="connsiteY3" fmla="*/ 869246 h 869246"/>
                <a:gd name="connsiteX4" fmla="*/ 0 w 1415087"/>
                <a:gd name="connsiteY4" fmla="*/ 434623 h 869246"/>
                <a:gd name="connsiteX0" fmla="*/ 0 w 1415087"/>
                <a:gd name="connsiteY0" fmla="*/ 434623 h 869246"/>
                <a:gd name="connsiteX1" fmla="*/ 329366 w 1415087"/>
                <a:gd name="connsiteY1" fmla="*/ 0 h 869246"/>
                <a:gd name="connsiteX2" fmla="*/ 1415087 w 1415087"/>
                <a:gd name="connsiteY2" fmla="*/ 434623 h 869246"/>
                <a:gd name="connsiteX3" fmla="*/ 329366 w 1415087"/>
                <a:gd name="connsiteY3" fmla="*/ 869246 h 869246"/>
                <a:gd name="connsiteX4" fmla="*/ 91440 w 1415087"/>
                <a:gd name="connsiteY4" fmla="*/ 526063 h 869246"/>
                <a:gd name="connsiteX0" fmla="*/ 0 w 1415087"/>
                <a:gd name="connsiteY0" fmla="*/ 434623 h 869246"/>
                <a:gd name="connsiteX1" fmla="*/ 329366 w 1415087"/>
                <a:gd name="connsiteY1" fmla="*/ 0 h 869246"/>
                <a:gd name="connsiteX2" fmla="*/ 1415087 w 1415087"/>
                <a:gd name="connsiteY2" fmla="*/ 434623 h 869246"/>
                <a:gd name="connsiteX3" fmla="*/ 329366 w 1415087"/>
                <a:gd name="connsiteY3" fmla="*/ 869246 h 869246"/>
                <a:gd name="connsiteX0" fmla="*/ 0 w 1085721"/>
                <a:gd name="connsiteY0" fmla="*/ 0 h 869246"/>
                <a:gd name="connsiteX1" fmla="*/ 1085721 w 1085721"/>
                <a:gd name="connsiteY1" fmla="*/ 434623 h 869246"/>
                <a:gd name="connsiteX2" fmla="*/ 0 w 1085721"/>
                <a:gd name="connsiteY2" fmla="*/ 869246 h 869246"/>
                <a:gd name="connsiteX0" fmla="*/ 0 w 1085721"/>
                <a:gd name="connsiteY0" fmla="*/ 0 h 869246"/>
                <a:gd name="connsiteX1" fmla="*/ 1085721 w 1085721"/>
                <a:gd name="connsiteY1" fmla="*/ 434623 h 869246"/>
                <a:gd name="connsiteX2" fmla="*/ 0 w 1085721"/>
                <a:gd name="connsiteY2" fmla="*/ 869246 h 869246"/>
                <a:gd name="connsiteX0" fmla="*/ 0 w 1085721"/>
                <a:gd name="connsiteY0" fmla="*/ 0 h 869246"/>
                <a:gd name="connsiteX1" fmla="*/ 1085721 w 1085721"/>
                <a:gd name="connsiteY1" fmla="*/ 434623 h 869246"/>
                <a:gd name="connsiteX2" fmla="*/ 0 w 1085721"/>
                <a:gd name="connsiteY2" fmla="*/ 869246 h 86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5721" h="869246">
                  <a:moveTo>
                    <a:pt x="0" y="0"/>
                  </a:moveTo>
                  <a:cubicBezTo>
                    <a:pt x="235849" y="52908"/>
                    <a:pt x="1085721" y="194587"/>
                    <a:pt x="1085721" y="434623"/>
                  </a:cubicBezTo>
                  <a:cubicBezTo>
                    <a:pt x="1085721" y="674659"/>
                    <a:pt x="218869" y="816338"/>
                    <a:pt x="0" y="869246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41D007-DA57-CAEF-8EE6-7878ED84F8E3}"/>
                </a:ext>
              </a:extLst>
            </p:cNvPr>
            <p:cNvSpPr txBox="1"/>
            <p:nvPr/>
          </p:nvSpPr>
          <p:spPr>
            <a:xfrm>
              <a:off x="6861067" y="4224793"/>
              <a:ext cx="5229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1600" b="1" dirty="0">
                  <a:solidFill>
                    <a:srgbClr val="0000FF"/>
                  </a:solidFill>
                </a:rPr>
                <a:t>IBS</a:t>
              </a:r>
              <a:endParaRPr kumimoji="1" lang="ko-KR" altLang="en-US" sz="1600" b="1" dirty="0">
                <a:solidFill>
                  <a:srgbClr val="0000F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8FCC4A7-E5D0-0242-909C-ECAEB8878F24}"/>
                </a:ext>
              </a:extLst>
            </p:cNvPr>
            <p:cNvSpPr txBox="1"/>
            <p:nvPr/>
          </p:nvSpPr>
          <p:spPr>
            <a:xfrm>
              <a:off x="7436992" y="3815994"/>
              <a:ext cx="590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1600" b="1" dirty="0"/>
                <a:t>disk</a:t>
              </a:r>
              <a:endParaRPr kumimoji="1" lang="ko-KR" altLang="en-US" sz="1600" b="1" dirty="0"/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47F21FE6-DBE1-E196-7C48-CE992AE73E64}"/>
              </a:ext>
            </a:extLst>
          </p:cNvPr>
          <p:cNvGrpSpPr/>
          <p:nvPr/>
        </p:nvGrpSpPr>
        <p:grpSpPr>
          <a:xfrm>
            <a:off x="6509547" y="959311"/>
            <a:ext cx="2498846" cy="787410"/>
            <a:chOff x="6509547" y="1100506"/>
            <a:chExt cx="2498846" cy="787410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A7225B39-1A67-17C9-EB5A-C0402A2F3DCE}"/>
                </a:ext>
              </a:extLst>
            </p:cNvPr>
            <p:cNvGrpSpPr/>
            <p:nvPr/>
          </p:nvGrpSpPr>
          <p:grpSpPr>
            <a:xfrm>
              <a:off x="6576376" y="1100506"/>
              <a:ext cx="2432017" cy="525830"/>
              <a:chOff x="7400719" y="3892319"/>
              <a:chExt cx="1609707" cy="348037"/>
            </a:xfrm>
          </p:grpSpPr>
          <p:sp>
            <p:nvSpPr>
              <p:cNvPr id="21" name="이등변 삼각형 7">
                <a:extLst>
                  <a:ext uri="{FF2B5EF4-FFF2-40B4-BE49-F238E27FC236}">
                    <a16:creationId xmlns:a16="http://schemas.microsoft.com/office/drawing/2014/main" id="{A66B807F-747A-79AF-7700-DF7509B75C55}"/>
                  </a:ext>
                </a:extLst>
              </p:cNvPr>
              <p:cNvSpPr/>
              <p:nvPr/>
            </p:nvSpPr>
            <p:spPr>
              <a:xfrm rot="5400000">
                <a:off x="7939338" y="3353700"/>
                <a:ext cx="348037" cy="1425276"/>
              </a:xfrm>
              <a:prstGeom prst="triangle">
                <a:avLst/>
              </a:prstGeom>
              <a:solidFill>
                <a:srgbClr val="E1BFBF">
                  <a:alpha val="5254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2" name="타원 21">
                <a:extLst>
                  <a:ext uri="{FF2B5EF4-FFF2-40B4-BE49-F238E27FC236}">
                    <a16:creationId xmlns:a16="http://schemas.microsoft.com/office/drawing/2014/main" id="{D3AF9B39-82BA-7461-C705-805F11308A6B}"/>
                  </a:ext>
                </a:extLst>
              </p:cNvPr>
              <p:cNvSpPr/>
              <p:nvPr/>
            </p:nvSpPr>
            <p:spPr>
              <a:xfrm>
                <a:off x="8799916" y="3961083"/>
                <a:ext cx="210510" cy="21051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2E8FDFEA-0657-B2A3-5D13-F3BD3D461513}"/>
                  </a:ext>
                </a:extLst>
              </p:cNvPr>
              <p:cNvSpPr/>
              <p:nvPr/>
            </p:nvSpPr>
            <p:spPr>
              <a:xfrm>
                <a:off x="7600235" y="4043479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4" name="타원 18">
              <a:extLst>
                <a:ext uri="{FF2B5EF4-FFF2-40B4-BE49-F238E27FC236}">
                  <a16:creationId xmlns:a16="http://schemas.microsoft.com/office/drawing/2014/main" id="{EC807EA8-61B2-EDF7-C9FC-8C9459CECA8F}"/>
                </a:ext>
              </a:extLst>
            </p:cNvPr>
            <p:cNvSpPr/>
            <p:nvPr/>
          </p:nvSpPr>
          <p:spPr>
            <a:xfrm>
              <a:off x="6576375" y="1144805"/>
              <a:ext cx="546118" cy="437231"/>
            </a:xfrm>
            <a:custGeom>
              <a:avLst/>
              <a:gdLst>
                <a:gd name="connsiteX0" fmla="*/ 0 w 2171442"/>
                <a:gd name="connsiteY0" fmla="*/ 434623 h 869245"/>
                <a:gd name="connsiteX1" fmla="*/ 1085721 w 2171442"/>
                <a:gd name="connsiteY1" fmla="*/ 0 h 869245"/>
                <a:gd name="connsiteX2" fmla="*/ 2171442 w 2171442"/>
                <a:gd name="connsiteY2" fmla="*/ 434623 h 869245"/>
                <a:gd name="connsiteX3" fmla="*/ 1085721 w 2171442"/>
                <a:gd name="connsiteY3" fmla="*/ 869246 h 869245"/>
                <a:gd name="connsiteX4" fmla="*/ 0 w 2171442"/>
                <a:gd name="connsiteY4" fmla="*/ 434623 h 869245"/>
                <a:gd name="connsiteX0" fmla="*/ 0 w 1415087"/>
                <a:gd name="connsiteY0" fmla="*/ 434623 h 869246"/>
                <a:gd name="connsiteX1" fmla="*/ 329366 w 1415087"/>
                <a:gd name="connsiteY1" fmla="*/ 0 h 869246"/>
                <a:gd name="connsiteX2" fmla="*/ 1415087 w 1415087"/>
                <a:gd name="connsiteY2" fmla="*/ 434623 h 869246"/>
                <a:gd name="connsiteX3" fmla="*/ 329366 w 1415087"/>
                <a:gd name="connsiteY3" fmla="*/ 869246 h 869246"/>
                <a:gd name="connsiteX4" fmla="*/ 0 w 1415087"/>
                <a:gd name="connsiteY4" fmla="*/ 434623 h 869246"/>
                <a:gd name="connsiteX0" fmla="*/ 0 w 1415087"/>
                <a:gd name="connsiteY0" fmla="*/ 434623 h 869246"/>
                <a:gd name="connsiteX1" fmla="*/ 329366 w 1415087"/>
                <a:gd name="connsiteY1" fmla="*/ 0 h 869246"/>
                <a:gd name="connsiteX2" fmla="*/ 1415087 w 1415087"/>
                <a:gd name="connsiteY2" fmla="*/ 434623 h 869246"/>
                <a:gd name="connsiteX3" fmla="*/ 329366 w 1415087"/>
                <a:gd name="connsiteY3" fmla="*/ 869246 h 869246"/>
                <a:gd name="connsiteX4" fmla="*/ 91440 w 1415087"/>
                <a:gd name="connsiteY4" fmla="*/ 526063 h 869246"/>
                <a:gd name="connsiteX0" fmla="*/ 0 w 1415087"/>
                <a:gd name="connsiteY0" fmla="*/ 434623 h 869246"/>
                <a:gd name="connsiteX1" fmla="*/ 329366 w 1415087"/>
                <a:gd name="connsiteY1" fmla="*/ 0 h 869246"/>
                <a:gd name="connsiteX2" fmla="*/ 1415087 w 1415087"/>
                <a:gd name="connsiteY2" fmla="*/ 434623 h 869246"/>
                <a:gd name="connsiteX3" fmla="*/ 329366 w 1415087"/>
                <a:gd name="connsiteY3" fmla="*/ 869246 h 869246"/>
                <a:gd name="connsiteX0" fmla="*/ 0 w 1085721"/>
                <a:gd name="connsiteY0" fmla="*/ 0 h 869246"/>
                <a:gd name="connsiteX1" fmla="*/ 1085721 w 1085721"/>
                <a:gd name="connsiteY1" fmla="*/ 434623 h 869246"/>
                <a:gd name="connsiteX2" fmla="*/ 0 w 1085721"/>
                <a:gd name="connsiteY2" fmla="*/ 869246 h 869246"/>
                <a:gd name="connsiteX0" fmla="*/ 0 w 1085721"/>
                <a:gd name="connsiteY0" fmla="*/ 0 h 869246"/>
                <a:gd name="connsiteX1" fmla="*/ 1085721 w 1085721"/>
                <a:gd name="connsiteY1" fmla="*/ 434623 h 869246"/>
                <a:gd name="connsiteX2" fmla="*/ 0 w 1085721"/>
                <a:gd name="connsiteY2" fmla="*/ 869246 h 869246"/>
                <a:gd name="connsiteX0" fmla="*/ 0 w 1085721"/>
                <a:gd name="connsiteY0" fmla="*/ 0 h 869246"/>
                <a:gd name="connsiteX1" fmla="*/ 1085721 w 1085721"/>
                <a:gd name="connsiteY1" fmla="*/ 434623 h 869246"/>
                <a:gd name="connsiteX2" fmla="*/ 0 w 1085721"/>
                <a:gd name="connsiteY2" fmla="*/ 869246 h 869246"/>
                <a:gd name="connsiteX0" fmla="*/ 0 w 1085721"/>
                <a:gd name="connsiteY0" fmla="*/ 0 h 869246"/>
                <a:gd name="connsiteX1" fmla="*/ 1085721 w 1085721"/>
                <a:gd name="connsiteY1" fmla="*/ 434623 h 869246"/>
                <a:gd name="connsiteX2" fmla="*/ 0 w 1085721"/>
                <a:gd name="connsiteY2" fmla="*/ 869246 h 869246"/>
                <a:gd name="connsiteX0" fmla="*/ 0 w 1085721"/>
                <a:gd name="connsiteY0" fmla="*/ 0 h 869246"/>
                <a:gd name="connsiteX1" fmla="*/ 1085721 w 1085721"/>
                <a:gd name="connsiteY1" fmla="*/ 434623 h 869246"/>
                <a:gd name="connsiteX2" fmla="*/ 0 w 1085721"/>
                <a:gd name="connsiteY2" fmla="*/ 869246 h 86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5721" h="869246">
                  <a:moveTo>
                    <a:pt x="0" y="0"/>
                  </a:moveTo>
                  <a:cubicBezTo>
                    <a:pt x="246801" y="48533"/>
                    <a:pt x="1085721" y="194587"/>
                    <a:pt x="1085721" y="434623"/>
                  </a:cubicBezTo>
                  <a:cubicBezTo>
                    <a:pt x="1085721" y="674659"/>
                    <a:pt x="246801" y="811005"/>
                    <a:pt x="0" y="869246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80E8CA5-8D85-7FBF-9998-0E1FE30CA921}"/>
                </a:ext>
              </a:extLst>
            </p:cNvPr>
            <p:cNvSpPr txBox="1"/>
            <p:nvPr/>
          </p:nvSpPr>
          <p:spPr>
            <a:xfrm>
              <a:off x="6509547" y="1549362"/>
              <a:ext cx="5229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1600" b="1" dirty="0">
                  <a:solidFill>
                    <a:srgbClr val="FF0000"/>
                  </a:solidFill>
                </a:rPr>
                <a:t>IBS</a:t>
              </a:r>
              <a:endParaRPr kumimoji="1" lang="ko-KR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F30865-54D2-C61A-3F45-1E70A4F3A6B3}"/>
                </a:ext>
              </a:extLst>
            </p:cNvPr>
            <p:cNvSpPr txBox="1"/>
            <p:nvPr/>
          </p:nvSpPr>
          <p:spPr>
            <a:xfrm>
              <a:off x="7091103" y="1194280"/>
              <a:ext cx="13484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1600" b="1" dirty="0"/>
                <a:t>Heated disk</a:t>
              </a:r>
              <a:endParaRPr kumimoji="1" lang="ko-KR" altLang="en-US" sz="1600" b="1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580677B-CCA6-29CF-3D42-ACCB57720F7F}"/>
              </a:ext>
            </a:extLst>
          </p:cNvPr>
          <p:cNvSpPr txBox="1"/>
          <p:nvPr/>
        </p:nvSpPr>
        <p:spPr>
          <a:xfrm>
            <a:off x="7738623" y="4038063"/>
            <a:ext cx="1160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200" b="1" dirty="0"/>
              <a:t>+additional </a:t>
            </a:r>
            <a:br>
              <a:rPr kumimoji="1" lang="en-US" altLang="ko-KR" sz="1200" b="1" dirty="0"/>
            </a:br>
            <a:r>
              <a:rPr kumimoji="1" lang="en-US" altLang="ko-KR" sz="1200" b="1" dirty="0"/>
              <a:t>mechanisms</a:t>
            </a:r>
            <a:endParaRPr kumimoji="1" lang="ko-KR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865877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313B8A-D7ED-146B-07AA-686535F4C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8" y="17258"/>
            <a:ext cx="8993171" cy="805069"/>
          </a:xfrm>
        </p:spPr>
        <p:txBody>
          <a:bodyPr/>
          <a:lstStyle/>
          <a:p>
            <a:r>
              <a:rPr lang="en" altLang="ko-KR" dirty="0"/>
              <a:t>Summary and Future Work</a:t>
            </a:r>
            <a:endParaRPr kumimoji="1" lang="ko-KR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텍스트 개체 틀 2">
                <a:extLst>
                  <a:ext uri="{FF2B5EF4-FFF2-40B4-BE49-F238E27FC236}">
                    <a16:creationId xmlns:a16="http://schemas.microsoft.com/office/drawing/2014/main" id="{D3ABC114-F58A-7F86-FF0E-9DA5EA8A2C21}"/>
                  </a:ext>
                </a:extLst>
              </p:cNvPr>
              <p:cNvSpPr>
                <a:spLocks noGrp="1"/>
              </p:cNvSpPr>
              <p:nvPr>
                <p:ph type="body" idx="13"/>
              </p:nvPr>
            </p:nvSpPr>
            <p:spPr>
              <a:xfrm>
                <a:off x="65987" y="889135"/>
                <a:ext cx="8993171" cy="5490734"/>
              </a:xfrm>
            </p:spPr>
            <p:txBody>
              <a:bodyPr/>
              <a:lstStyle/>
              <a:p>
                <a:pPr marL="285750" indent="-285750"/>
                <a:r>
                  <a:rPr lang="en-US" altLang="ko-KR" sz="2200" spc="-1" dirty="0">
                    <a:latin typeface="+mn-ea"/>
                  </a:rPr>
                  <a:t>We found </a:t>
                </a:r>
                <a:r>
                  <a:rPr lang="en-US" altLang="ko-KR" sz="2200" b="1" spc="-1" dirty="0">
                    <a:latin typeface="+mn-ea"/>
                  </a:rPr>
                  <a:t>distinct X-ray flux states</a:t>
                </a:r>
                <a:r>
                  <a:rPr lang="en-US" altLang="ko-KR" sz="2200" spc="-1" dirty="0">
                    <a:latin typeface="+mn-ea"/>
                  </a:rPr>
                  <a:t> </a:t>
                </a:r>
                <a:r>
                  <a:rPr lang="en-US" altLang="ko-KR" sz="2200" b="1" spc="-1" dirty="0">
                    <a:latin typeface="+mn-ea"/>
                  </a:rPr>
                  <a:t>within</a:t>
                </a:r>
                <a:r>
                  <a:rPr lang="en-US" altLang="ko-KR" sz="2200" spc="-1" dirty="0">
                    <a:latin typeface="+mn-ea"/>
                  </a:rPr>
                  <a:t> </a:t>
                </a:r>
                <a:r>
                  <a:rPr lang="en-US" altLang="ko-KR" sz="2200" b="1" spc="-1" dirty="0">
                    <a:latin typeface="+mn-ea"/>
                  </a:rPr>
                  <a:t>the interaction phase</a:t>
                </a:r>
                <a:r>
                  <a:rPr lang="en-US" altLang="ko-KR" sz="2200" spc="-1" dirty="0">
                    <a:latin typeface="+mn-ea"/>
                  </a:rPr>
                  <a:t>. A transition between the states occurred on an orbital scale. This transition appears to </a:t>
                </a:r>
                <a:r>
                  <a:rPr lang="en-US" altLang="ko-KR" sz="2200" b="1" spc="-1" dirty="0">
                    <a:latin typeface="+mn-ea"/>
                  </a:rPr>
                  <a:t>be correlated to the size of the Be star’s disk (inferred from H</a:t>
                </a:r>
                <a14:m>
                  <m:oMath xmlns:m="http://schemas.openxmlformats.org/officeDocument/2006/math">
                    <m:r>
                      <a:rPr lang="en-US" altLang="ko-KR" sz="2200" b="1" i="1" spc="-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altLang="ko-KR" sz="2200" b="1" spc="-1" dirty="0">
                    <a:latin typeface="+mn-ea"/>
                  </a:rPr>
                  <a:t> EWs)</a:t>
                </a:r>
                <a:br>
                  <a:rPr lang="en-US" altLang="ko-KR" sz="2200" b="1" spc="-1" dirty="0">
                    <a:latin typeface="+mn-ea"/>
                  </a:rPr>
                </a:br>
                <a:endParaRPr lang="en-US" altLang="ko-KR" sz="2200" spc="-1" dirty="0">
                  <a:latin typeface="+mn-ea"/>
                </a:endParaRPr>
              </a:p>
              <a:p>
                <a:pPr marL="285750" indent="-285750"/>
                <a:r>
                  <a:rPr lang="en-US" altLang="ko-KR" sz="2200" spc="-1" dirty="0">
                    <a:latin typeface="+mn-ea"/>
                  </a:rPr>
                  <a:t>We found both correlated and </a:t>
                </a:r>
                <a:r>
                  <a:rPr lang="en-US" altLang="ko-KR" sz="2200" b="1" spc="-1" dirty="0">
                    <a:latin typeface="+mn-ea"/>
                  </a:rPr>
                  <a:t>independent variations</a:t>
                </a:r>
                <a:r>
                  <a:rPr lang="en-US" altLang="ko-KR" sz="2200" spc="-1" dirty="0">
                    <a:latin typeface="+mn-ea"/>
                  </a:rPr>
                  <a:t> in TeV and X-ray fluxes</a:t>
                </a:r>
                <a:br>
                  <a:rPr lang="en-US" altLang="ko-KR" sz="2200" spc="-1" dirty="0">
                    <a:latin typeface="+mn-ea"/>
                  </a:rPr>
                </a:br>
                <a:r>
                  <a:rPr lang="en-US" altLang="ko-KR" sz="2000" spc="-1" dirty="0">
                    <a:latin typeface="+mn-ea"/>
                  </a:rPr>
                  <a:t>1) Correlated variability can be explained by mechanisms such as </a:t>
                </a:r>
                <a:r>
                  <a:rPr lang="en-US" altLang="ko-KR" sz="2000" b="1" spc="-1" dirty="0">
                    <a:latin typeface="+mn-ea"/>
                  </a:rPr>
                  <a:t>IBS compression</a:t>
                </a:r>
                <a:r>
                  <a:rPr lang="en-US" altLang="ko-KR" sz="2000" spc="-1" dirty="0">
                    <a:latin typeface="+mn-ea"/>
                  </a:rPr>
                  <a:t> </a:t>
                </a:r>
                <a:r>
                  <a:rPr lang="en-US" altLang="ko-KR" sz="2000" b="1" spc="-1" dirty="0">
                    <a:latin typeface="+mn-ea"/>
                  </a:rPr>
                  <a:t>(increased </a:t>
                </a:r>
                <a14:m>
                  <m:oMath xmlns:m="http://schemas.openxmlformats.org/officeDocument/2006/math">
                    <m:r>
                      <a:rPr lang="en-US" altLang="ko-KR" sz="2000" b="1" i="1" spc="-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altLang="ko-KR" sz="2000" b="1" spc="-1" dirty="0">
                    <a:latin typeface="+mn-ea"/>
                  </a:rPr>
                  <a:t>)</a:t>
                </a:r>
                <a:r>
                  <a:rPr lang="en-US" altLang="ko-KR" sz="2000" spc="-1" dirty="0">
                    <a:latin typeface="+mn-ea"/>
                  </a:rPr>
                  <a:t> and IC scattering off of </a:t>
                </a:r>
                <a:r>
                  <a:rPr lang="en-US" altLang="ko-KR" sz="2000" b="1" spc="-1" dirty="0">
                    <a:latin typeface="+mn-ea"/>
                  </a:rPr>
                  <a:t>a heated disk</a:t>
                </a:r>
                <a:br>
                  <a:rPr lang="en-US" altLang="ko-KR" sz="2000" b="1" spc="-1" dirty="0">
                    <a:latin typeface="+mn-ea"/>
                  </a:rPr>
                </a:br>
                <a:br>
                  <a:rPr lang="en-US" altLang="ko-KR" sz="2000" spc="-1" dirty="0">
                    <a:latin typeface="+mn-ea"/>
                  </a:rPr>
                </a:br>
                <a:r>
                  <a:rPr lang="en-US" altLang="ko-KR" sz="2000" spc="-1" dirty="0">
                    <a:latin typeface="+mn-ea"/>
                  </a:rPr>
                  <a:t>2) </a:t>
                </a:r>
                <a:r>
                  <a:rPr lang="en-US" altLang="ko-KR" sz="2000" b="1" spc="-1" dirty="0">
                    <a:latin typeface="+mn-ea"/>
                  </a:rPr>
                  <a:t>The significant TeV emission without a corresponding increase in X-rays</a:t>
                </a:r>
                <a:r>
                  <a:rPr lang="en-US" altLang="ko-KR" sz="2000" spc="-1" dirty="0">
                    <a:latin typeface="+mn-ea"/>
                  </a:rPr>
                  <a:t>, suggest that </a:t>
                </a:r>
                <a:r>
                  <a:rPr lang="en-US" altLang="ko-KR" sz="2000" b="1" spc="-1" dirty="0">
                    <a:latin typeface="+mn-ea"/>
                  </a:rPr>
                  <a:t>other mechanisms</a:t>
                </a:r>
                <a:r>
                  <a:rPr lang="en-US" altLang="ko-KR" sz="2000" spc="-1" dirty="0">
                    <a:latin typeface="+mn-ea"/>
                  </a:rPr>
                  <a:t> besides disk heating contribute to the observed TeV emission</a:t>
                </a:r>
              </a:p>
              <a:p>
                <a:pPr marL="285750" indent="-285750"/>
                <a:endParaRPr lang="en-US" altLang="ko-KR" sz="2200" spc="-1" dirty="0">
                  <a:latin typeface="+mn-ea"/>
                </a:endParaRPr>
              </a:p>
              <a:p>
                <a:pPr marL="342900" indent="-342900"/>
                <a:r>
                  <a:rPr lang="en" altLang="ko-KR" sz="2200" dirty="0">
                    <a:latin typeface="+mn-ea"/>
                  </a:rPr>
                  <a:t>Continued high-cadence, multi-wavelength monitoring is essential to confirm the presence of distinct states and investigate the decoupled variability</a:t>
                </a:r>
                <a:endParaRPr lang="en-US" altLang="ko-KR" sz="2200" spc="-1" dirty="0">
                  <a:latin typeface="+mn-ea"/>
                </a:endParaRPr>
              </a:p>
            </p:txBody>
          </p:sp>
        </mc:Choice>
        <mc:Fallback>
          <p:sp>
            <p:nvSpPr>
              <p:cNvPr id="3" name="텍스트 개체 틀 2">
                <a:extLst>
                  <a:ext uri="{FF2B5EF4-FFF2-40B4-BE49-F238E27FC236}">
                    <a16:creationId xmlns:a16="http://schemas.microsoft.com/office/drawing/2014/main" id="{D3ABC114-F58A-7F86-FF0E-9DA5EA8A2C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3"/>
              </p:nvPr>
            </p:nvSpPr>
            <p:spPr>
              <a:xfrm>
                <a:off x="65987" y="889135"/>
                <a:ext cx="8993171" cy="5490734"/>
              </a:xfrm>
              <a:blipFill>
                <a:blip r:embed="rId3"/>
                <a:stretch>
                  <a:fillRect l="-846" t="-1386" r="-1410" b="-115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210FF30-3AC3-EB67-F589-1324A8E787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kumimoji="1" lang="en" altLang="en-US" dirty="0"/>
              <a:t>CDHY Workshop</a:t>
            </a:r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EE40298-BD57-A14C-C69E-9D8B42F85E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15</a:t>
            </a:fld>
            <a:endParaRPr kumimoji="1" lang="ko-Kore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5B5FF33-DE9E-96D0-718E-6C5706C79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413" y="27952"/>
            <a:ext cx="753746" cy="7440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D3CA06-FB89-8933-8C43-DDDE04E1D109}"/>
              </a:ext>
            </a:extLst>
          </p:cNvPr>
          <p:cNvSpPr txBox="1"/>
          <p:nvPr/>
        </p:nvSpPr>
        <p:spPr>
          <a:xfrm>
            <a:off x="7424066" y="8965"/>
            <a:ext cx="957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ko-KR" sz="1100" b="1" dirty="0">
                <a:solidFill>
                  <a:srgbClr val="666666"/>
                </a:solidFill>
              </a:rPr>
              <a:t>For more details, please see our paper</a:t>
            </a:r>
            <a:endParaRPr kumimoji="1" lang="en-US" altLang="ko-KR" sz="1100" b="1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67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AE9BF8B-8473-F765-4165-F9A94D081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26465"/>
            <a:ext cx="7772400" cy="805069"/>
          </a:xfrm>
        </p:spPr>
        <p:txBody>
          <a:bodyPr/>
          <a:lstStyle/>
          <a:p>
            <a:pPr algn="ctr"/>
            <a:r>
              <a:rPr lang="en" altLang="ko-KR" dirty="0"/>
              <a:t>Thank you for your attention</a:t>
            </a:r>
            <a:endParaRPr kumimoji="1"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28D424B7-ED51-588F-025E-45F53BC0FA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A887941-4545-ED1B-0D62-8DF84AEF03C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16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212162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AAA097-36C8-2D95-2F79-6BA179D44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Backup</a:t>
            </a:r>
            <a:endParaRPr kumimoji="1"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C91C9F9-36AC-058A-0187-1FAAFA496B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5BA655B-10B1-86FB-5C8A-EEEB557C32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pPr/>
              <a:t>17</a:t>
            </a:fld>
            <a:endParaRPr kumimoji="1" lang="ko-Kore-KR" altLang="en-US"/>
          </a:p>
        </p:txBody>
      </p:sp>
      <p:pic>
        <p:nvPicPr>
          <p:cNvPr id="6" name="그림 5" descr="스크린샷, 그린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50EFF8-3240-C9CD-E296-9695E02B1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28" y="1402478"/>
            <a:ext cx="3859722" cy="4145071"/>
          </a:xfrm>
          <a:prstGeom prst="rect">
            <a:avLst/>
          </a:prstGeom>
        </p:spPr>
      </p:pic>
      <p:pic>
        <p:nvPicPr>
          <p:cNvPr id="3" name="그림 2" descr="텍스트, 도표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DA0AE98-BF4E-B25C-8B54-3C632D807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963" y="3420020"/>
            <a:ext cx="2907407" cy="2164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297838-8F5F-2759-5293-B5CA5CC81867}"/>
              </a:ext>
            </a:extLst>
          </p:cNvPr>
          <p:cNvSpPr txBox="1"/>
          <p:nvPr/>
        </p:nvSpPr>
        <p:spPr>
          <a:xfrm>
            <a:off x="293703" y="1033146"/>
            <a:ext cx="1935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/>
              <a:t>Read out streak</a:t>
            </a:r>
            <a:endParaRPr kumimoji="1" lang="ko-KR" alt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46B0BC-DBD4-AF6C-6D77-7587C93337B4}"/>
              </a:ext>
            </a:extLst>
          </p:cNvPr>
          <p:cNvSpPr txBox="1"/>
          <p:nvPr/>
        </p:nvSpPr>
        <p:spPr>
          <a:xfrm>
            <a:off x="293703" y="5640188"/>
            <a:ext cx="3980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dirty="0"/>
              <a:t>We utilize a read-out streak photometry (Page+ 2013)</a:t>
            </a:r>
            <a:endParaRPr kumimoji="1" lang="ko-KR" altLang="en-US" dirty="0"/>
          </a:p>
        </p:txBody>
      </p:sp>
      <p:pic>
        <p:nvPicPr>
          <p:cNvPr id="9" name="그림 8" descr="스크린샷, 도표, 텍스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17C05FE-AE2F-12FA-6A78-AB9ACBA87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963" y="1300556"/>
            <a:ext cx="2751391" cy="20268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CC5C1B-4AC9-2B7E-BBCD-28910B58A71B}"/>
              </a:ext>
            </a:extLst>
          </p:cNvPr>
          <p:cNvSpPr txBox="1"/>
          <p:nvPr/>
        </p:nvSpPr>
        <p:spPr>
          <a:xfrm>
            <a:off x="4725593" y="5545763"/>
            <a:ext cx="4168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ko-KR" dirty="0"/>
              <a:t>We verified the robustness of the result across a range of phase selection intervals</a:t>
            </a:r>
          </a:p>
        </p:txBody>
      </p:sp>
    </p:spTree>
    <p:extLst>
      <p:ext uri="{BB962C8B-B14F-4D97-AF65-F5344CB8AC3E}">
        <p14:creationId xmlns:p14="http://schemas.microsoft.com/office/powerpoint/2010/main" val="1397764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D10663-E6BB-524E-2072-13AC33D7D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Backup</a:t>
            </a:r>
            <a:endParaRPr kumimoji="1"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1019F4B-1F3A-9390-07A8-82174902A4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723BEA6-D7D1-CD59-C3BC-500CEDB948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pPr/>
              <a:t>18</a:t>
            </a:fld>
            <a:endParaRPr kumimoji="1" lang="ko-Kore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8E8E3C6-7805-60A8-8680-5A4797E51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59" y="965746"/>
            <a:ext cx="4964681" cy="53878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B96456-FAFE-8CC5-2B7A-504D5E3D071D}"/>
              </a:ext>
            </a:extLst>
          </p:cNvPr>
          <p:cNvSpPr txBox="1"/>
          <p:nvPr/>
        </p:nvSpPr>
        <p:spPr>
          <a:xfrm>
            <a:off x="4572000" y="96626"/>
            <a:ext cx="4506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R" dirty="0"/>
              <a:t>A single PL describes the data well in the multi-instrument joint analysis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0809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A2256CD-B259-169C-26F1-DF1588B09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16" y="0"/>
            <a:ext cx="8388626" cy="805069"/>
          </a:xfrm>
        </p:spPr>
        <p:txBody>
          <a:bodyPr/>
          <a:lstStyle/>
          <a:p>
            <a:r>
              <a:rPr lang="en-US" altLang="ko-KR" dirty="0"/>
              <a:t>Outline</a:t>
            </a:r>
            <a:endParaRPr lang="ko-KR" alt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FBBF6BE-A304-C7DA-8553-55FC32286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19" y="1388893"/>
            <a:ext cx="8806562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ko-KR" altLang="en-US" sz="3200" b="1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 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Introduction to HESS J0632+057</a:t>
            </a:r>
            <a:br>
              <a:rPr kumimoji="0" lang="en-US" altLang="ko-KR" sz="3200" b="1" i="0" u="none" strike="noStrike" cap="none" normalizeH="0" baseline="0" dirty="0">
                <a:ln>
                  <a:noFill/>
                </a:ln>
                <a:effectLst/>
                <a:latin typeface="+mn-ea"/>
              </a:rPr>
            </a:br>
            <a:endParaRPr lang="en-US" altLang="ko-KR" sz="3200" b="1" dirty="0">
              <a:latin typeface="+mn-ea"/>
            </a:endParaRPr>
          </a:p>
          <a:p>
            <a:pPr marL="514350" marR="0" lvl="0" indent="-51435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ko-KR" altLang="en-US" sz="3200" b="1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 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Multi-Wavelength Observation Campaig</a:t>
            </a:r>
            <a:r>
              <a:rPr lang="en-US" altLang="ko-KR" sz="3200" b="1" dirty="0">
                <a:latin typeface="+mn-ea"/>
              </a:rPr>
              <a:t>n</a:t>
            </a:r>
            <a:br>
              <a:rPr lang="en-US" altLang="ko-KR" sz="3200" b="1" dirty="0">
                <a:latin typeface="+mn-ea"/>
              </a:rPr>
            </a:br>
            <a:endParaRPr kumimoji="0" lang="en-US" altLang="ko-KR" sz="3200" b="1" i="0" u="none" strike="noStrike" cap="none" normalizeH="0" baseline="0" dirty="0">
              <a:ln>
                <a:noFill/>
              </a:ln>
              <a:effectLst/>
              <a:latin typeface="+mn-ea"/>
            </a:endParaRPr>
          </a:p>
          <a:p>
            <a:pPr marL="514350" marR="0" lvl="0" indent="-51435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ko-KR" altLang="en-US" sz="3200" b="1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 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Key Findings</a:t>
            </a:r>
            <a:br>
              <a:rPr kumimoji="0" lang="en-US" altLang="ko-KR" sz="3200" b="1" i="0" u="none" strike="noStrike" cap="none" normalizeH="0" baseline="0" dirty="0">
                <a:ln>
                  <a:noFill/>
                </a:ln>
                <a:effectLst/>
                <a:latin typeface="+mn-ea"/>
              </a:rPr>
            </a:br>
            <a:endParaRPr lang="en-US" altLang="ko-KR" sz="3200" b="1" dirty="0">
              <a:latin typeface="+mn-ea"/>
            </a:endParaRPr>
          </a:p>
          <a:p>
            <a:pPr marL="514350" marR="0" lvl="0" indent="-51435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ko-KR" altLang="en-US" sz="3200" b="1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 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Interpretations</a:t>
            </a:r>
            <a:br>
              <a:rPr kumimoji="0" lang="en-US" altLang="ko-KR" sz="3200" b="1" i="0" u="none" strike="noStrike" cap="none" normalizeH="0" baseline="0" dirty="0">
                <a:ln>
                  <a:noFill/>
                </a:ln>
                <a:effectLst/>
                <a:latin typeface="+mn-ea"/>
              </a:rPr>
            </a:br>
            <a:endParaRPr lang="en-US" altLang="ko-KR" sz="3200" b="1" dirty="0">
              <a:latin typeface="+mn-ea"/>
            </a:endParaRPr>
          </a:p>
          <a:p>
            <a:pPr marL="514350" marR="0" lvl="0" indent="-51435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ko-KR" altLang="en-US" sz="3200" b="1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 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Summary &amp; Future Work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4DE5F24-E0BA-F159-6C13-EAFAC11FCA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4D405CB-2EBF-363F-95E2-7ED2200D14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769948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FFE617A-31C4-2042-9E8C-451026D2D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3" y="0"/>
            <a:ext cx="8766313" cy="805069"/>
          </a:xfrm>
        </p:spPr>
        <p:txBody>
          <a:bodyPr>
            <a:noAutofit/>
          </a:bodyPr>
          <a:lstStyle/>
          <a:p>
            <a:r>
              <a:rPr lang="en" altLang="ko-KR" sz="3600" dirty="0">
                <a:latin typeface="+mn-ea"/>
                <a:ea typeface="+mn-ea"/>
              </a:rPr>
              <a:t>What are TeV Gamma-ray Binaries?</a:t>
            </a:r>
            <a:endParaRPr kumimoji="1" lang="ko-Kore-KR" altLang="en-US" sz="3600">
              <a:latin typeface="+mn-ea"/>
              <a:ea typeface="+mn-ea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A5174D11-F2CB-8848-2811-34929DAE67C1}"/>
              </a:ext>
            </a:extLst>
          </p:cNvPr>
          <p:cNvGrpSpPr/>
          <p:nvPr/>
        </p:nvGrpSpPr>
        <p:grpSpPr>
          <a:xfrm>
            <a:off x="1680002" y="836510"/>
            <a:ext cx="5521468" cy="3073078"/>
            <a:chOff x="1486853" y="723155"/>
            <a:chExt cx="6168580" cy="3433241"/>
          </a:xfrm>
        </p:grpSpPr>
        <p:pic>
          <p:nvPicPr>
            <p:cNvPr id="3" name="그림 2" descr="우주, 대기권 밖, 천체, 천문학이(가) 표시된 사진&#10;&#10;자동 생성된 설명">
              <a:extLst>
                <a:ext uri="{FF2B5EF4-FFF2-40B4-BE49-F238E27FC236}">
                  <a16:creationId xmlns:a16="http://schemas.microsoft.com/office/drawing/2014/main" id="{376D0B0E-D23A-50E1-5F39-DA893416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6765" y="769158"/>
              <a:ext cx="6021759" cy="338723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E8E3F7-35E4-547E-DF03-737C23FFB0E7}"/>
                </a:ext>
              </a:extLst>
            </p:cNvPr>
            <p:cNvSpPr txBox="1"/>
            <p:nvPr/>
          </p:nvSpPr>
          <p:spPr>
            <a:xfrm>
              <a:off x="1486853" y="723155"/>
              <a:ext cx="3771646" cy="393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b="1" dirty="0">
                  <a:solidFill>
                    <a:schemeClr val="bg1"/>
                  </a:solidFill>
                  <a:latin typeface="+mn-ea"/>
                </a:rPr>
                <a:t>TeV Gamma-ray binary system</a:t>
              </a:r>
              <a:endParaRPr kumimoji="1" lang="ko-KR" altLang="en-US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B6D85A-1F5F-D27A-0211-515FA5931496}"/>
                </a:ext>
              </a:extLst>
            </p:cNvPr>
            <p:cNvSpPr txBox="1"/>
            <p:nvPr/>
          </p:nvSpPr>
          <p:spPr>
            <a:xfrm>
              <a:off x="3619746" y="2127336"/>
              <a:ext cx="1904506" cy="688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b="1" dirty="0">
                  <a:latin typeface="+mn-ea"/>
                </a:rPr>
                <a:t>Early-type star</a:t>
              </a:r>
              <a:br>
                <a:rPr kumimoji="1" lang="en-US" altLang="ko-KR" b="1" dirty="0">
                  <a:latin typeface="+mn-ea"/>
                </a:rPr>
              </a:br>
              <a:r>
                <a:rPr kumimoji="1" lang="en-US" altLang="ko-KR" b="1" dirty="0">
                  <a:latin typeface="+mn-ea"/>
                </a:rPr>
                <a:t>(O, B or Be)</a:t>
              </a:r>
              <a:endParaRPr kumimoji="1" lang="ko-KR" altLang="en-US" b="1" dirty="0">
                <a:latin typeface="+mn-ea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D0BE02-3BF6-0180-17E3-0346AF95A353}"/>
                </a:ext>
              </a:extLst>
            </p:cNvPr>
            <p:cNvSpPr txBox="1"/>
            <p:nvPr/>
          </p:nvSpPr>
          <p:spPr>
            <a:xfrm>
              <a:off x="1579096" y="1551886"/>
              <a:ext cx="2041127" cy="688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b="1" dirty="0">
                  <a:solidFill>
                    <a:schemeClr val="bg1"/>
                  </a:solidFill>
                  <a:latin typeface="+mn-ea"/>
                </a:rPr>
                <a:t>Compact object</a:t>
              </a:r>
              <a:br>
                <a:rPr kumimoji="1" lang="en-US" altLang="ko-KR" b="1" dirty="0">
                  <a:solidFill>
                    <a:schemeClr val="bg1"/>
                  </a:solidFill>
                  <a:latin typeface="+mn-ea"/>
                </a:rPr>
              </a:br>
              <a:r>
                <a:rPr kumimoji="1" lang="en-US" altLang="ko-KR" b="1" dirty="0">
                  <a:solidFill>
                    <a:schemeClr val="bg1"/>
                  </a:solidFill>
                  <a:latin typeface="+mn-ea"/>
                </a:rPr>
                <a:t>(NS or BH)</a:t>
              </a:r>
              <a:endParaRPr kumimoji="1" lang="ko-KR" altLang="en-US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B822A1-995B-FCDA-BF44-E20FE200D3CA}"/>
                </a:ext>
              </a:extLst>
            </p:cNvPr>
            <p:cNvSpPr txBox="1"/>
            <p:nvPr/>
          </p:nvSpPr>
          <p:spPr>
            <a:xfrm>
              <a:off x="2861565" y="3826619"/>
              <a:ext cx="4793868" cy="3094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" altLang="ko-KR" sz="1200" b="1" i="0" u="none" strike="noStrike" dirty="0">
                  <a:solidFill>
                    <a:schemeClr val="bg1"/>
                  </a:solidFill>
                  <a:effectLst/>
                  <a:latin typeface="+mn-ea"/>
                </a:rPr>
                <a:t>Credit: Walt </a:t>
              </a:r>
              <a:r>
                <a:rPr lang="en" altLang="ko-KR" sz="1200" b="1" i="0" u="none" strike="noStrike" dirty="0" err="1">
                  <a:solidFill>
                    <a:schemeClr val="bg1"/>
                  </a:solidFill>
                  <a:effectLst/>
                  <a:latin typeface="+mn-ea"/>
                </a:rPr>
                <a:t>Feimer</a:t>
              </a:r>
              <a:r>
                <a:rPr lang="en" altLang="ko-KR" sz="1200" b="1" i="0" u="none" strike="noStrike" dirty="0">
                  <a:solidFill>
                    <a:schemeClr val="bg1"/>
                  </a:solidFill>
                  <a:effectLst/>
                  <a:latin typeface="+mn-ea"/>
                </a:rPr>
                <a:t>, NASA/Goddard Space Flight Center</a:t>
              </a:r>
              <a:endParaRPr lang="ko-KR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  <p:cxnSp>
          <p:nvCxnSpPr>
            <p:cNvPr id="8" name="직선 화살표 연결선 7">
              <a:extLst>
                <a:ext uri="{FF2B5EF4-FFF2-40B4-BE49-F238E27FC236}">
                  <a16:creationId xmlns:a16="http://schemas.microsoft.com/office/drawing/2014/main" id="{64C4E831-59C3-4282-D5EA-03A3E177204A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 flipH="1">
              <a:off x="2310904" y="2240459"/>
              <a:ext cx="288757" cy="28979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9E7630-05D7-C0BC-30CF-6FD4F8282A6F}"/>
              </a:ext>
            </a:extLst>
          </p:cNvPr>
          <p:cNvSpPr txBox="1"/>
          <p:nvPr/>
        </p:nvSpPr>
        <p:spPr>
          <a:xfrm>
            <a:off x="119995" y="3925793"/>
            <a:ext cx="89580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ko-KR" sz="2000" dirty="0">
                <a:latin typeface="+mn-ea"/>
              </a:rPr>
              <a:t>TGBs are rare, high-mass stellar systems composed of a compact object </a:t>
            </a:r>
            <a:br>
              <a:rPr lang="en" altLang="ko-KR" sz="2000" dirty="0">
                <a:latin typeface="+mn-ea"/>
              </a:rPr>
            </a:br>
            <a:r>
              <a:rPr lang="en" altLang="ko-KR" sz="2000" dirty="0">
                <a:latin typeface="+mn-ea"/>
              </a:rPr>
              <a:t>(a neutron star or black hole) and a massive star</a:t>
            </a:r>
            <a:br>
              <a:rPr kumimoji="1" lang="en-US" altLang="ko-KR" sz="2000" dirty="0">
                <a:latin typeface="+mn-ea"/>
              </a:rPr>
            </a:br>
            <a:endParaRPr kumimoji="1" lang="en-US" altLang="ko-KR" sz="20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ko-KR" sz="2000" dirty="0"/>
              <a:t>They are potential PeVatrons, capable of accelerating particles to emit photons with energies &gt; 100 TeV  </a:t>
            </a:r>
            <a:r>
              <a:rPr lang="en" altLang="ko-KR" sz="2000" dirty="0">
                <a:latin typeface="+mn-ea"/>
              </a:rPr>
              <a:t>(Alfaro+2025)</a:t>
            </a:r>
            <a:br>
              <a:rPr lang="en" altLang="ko-KR" sz="2000" dirty="0">
                <a:latin typeface="+mn-ea"/>
              </a:rPr>
            </a:br>
            <a:endParaRPr lang="en" altLang="ko-KR" sz="2000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ko-KR" sz="2000" dirty="0">
                <a:latin typeface="+mn-ea"/>
              </a:rPr>
              <a:t>Sometimes TGB has a Be-type companion star with a decretion disk, further complicating and enriching the observed high-energy phenomena</a:t>
            </a:r>
          </a:p>
        </p:txBody>
      </p:sp>
      <p:sp>
        <p:nvSpPr>
          <p:cNvPr id="12" name="바닥글 개체 틀 11">
            <a:extLst>
              <a:ext uri="{FF2B5EF4-FFF2-40B4-BE49-F238E27FC236}">
                <a16:creationId xmlns:a16="http://schemas.microsoft.com/office/drawing/2014/main" id="{1F4F62AB-5C95-E9A8-8505-EE5DE7275A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kumimoji="1" lang="en" altLang="en-US">
                <a:latin typeface="+mn-ea"/>
              </a:rPr>
              <a:t>CDHY Workshop</a:t>
            </a:r>
            <a:endParaRPr kumimoji="1" lang="ko-Kore-KR" altLang="en-US">
              <a:latin typeface="+mn-ea"/>
            </a:endParaRPr>
          </a:p>
        </p:txBody>
      </p:sp>
      <p:sp>
        <p:nvSpPr>
          <p:cNvPr id="13" name="슬라이드 번호 개체 틀 12">
            <a:extLst>
              <a:ext uri="{FF2B5EF4-FFF2-40B4-BE49-F238E27FC236}">
                <a16:creationId xmlns:a16="http://schemas.microsoft.com/office/drawing/2014/main" id="{D5B2963A-AAE1-4D2D-1A68-0D0A2D049B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>
                <a:latin typeface="+mn-ea"/>
              </a:rPr>
              <a:t>3</a:t>
            </a:fld>
            <a:endParaRPr kumimoji="1" lang="ko-Kore-KR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31487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615F30-E914-13E6-369D-1D956326C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0"/>
            <a:ext cx="9017094" cy="799733"/>
          </a:xfrm>
        </p:spPr>
        <p:txBody>
          <a:bodyPr>
            <a:normAutofit/>
          </a:bodyPr>
          <a:lstStyle/>
          <a:p>
            <a:r>
              <a:rPr lang="en" altLang="ko-KR" sz="3600" dirty="0"/>
              <a:t>HESS J0632+057: A Unique Laboratory</a:t>
            </a:r>
            <a:endParaRPr kumimoji="1" lang="ko-KR" altLang="en-US" sz="3600" dirty="0"/>
          </a:p>
        </p:txBody>
      </p:sp>
      <p:pic>
        <p:nvPicPr>
          <p:cNvPr id="5" name="Main graphic">
            <a:extLst>
              <a:ext uri="{FF2B5EF4-FFF2-40B4-BE49-F238E27FC236}">
                <a16:creationId xmlns:a16="http://schemas.microsoft.com/office/drawing/2014/main" id="{0A8F9924-310D-E1AE-1096-CA600D7054B2}"/>
              </a:ext>
            </a:extLst>
          </p:cNvPr>
          <p:cNvPicPr/>
          <p:nvPr/>
        </p:nvPicPr>
        <p:blipFill>
          <a:blip r:embed="rId3"/>
          <a:srcRect r="53079"/>
          <a:stretch>
            <a:fillRect/>
          </a:stretch>
        </p:blipFill>
        <p:spPr>
          <a:xfrm>
            <a:off x="6277429" y="896680"/>
            <a:ext cx="2715694" cy="2029341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4491BC-6225-B25B-72FE-0198FA2BB342}"/>
              </a:ext>
            </a:extLst>
          </p:cNvPr>
          <p:cNvSpPr txBox="1"/>
          <p:nvPr/>
        </p:nvSpPr>
        <p:spPr>
          <a:xfrm>
            <a:off x="7751791" y="1282045"/>
            <a:ext cx="12417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b="1" dirty="0"/>
              <a:t>(Malyshev+ 2019)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1D6A257-48CA-0375-170B-F170B0ADB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568" y="870553"/>
            <a:ext cx="3353400" cy="20293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2655FF-BDAE-3251-DB17-37F7BCDCB4B3}"/>
              </a:ext>
            </a:extLst>
          </p:cNvPr>
          <p:cNvSpPr txBox="1"/>
          <p:nvPr/>
        </p:nvSpPr>
        <p:spPr>
          <a:xfrm>
            <a:off x="5090761" y="1285670"/>
            <a:ext cx="90443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b="1" dirty="0"/>
              <a:t>(Aliu+ 2014)</a:t>
            </a:r>
          </a:p>
        </p:txBody>
      </p:sp>
      <p:sp>
        <p:nvSpPr>
          <p:cNvPr id="12" name="바닥글 개체 틀 11">
            <a:extLst>
              <a:ext uri="{FF2B5EF4-FFF2-40B4-BE49-F238E27FC236}">
                <a16:creationId xmlns:a16="http://schemas.microsoft.com/office/drawing/2014/main" id="{7913645E-EAC5-F8FA-B0CE-378FA819BF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13" name="슬라이드 번호 개체 틀 12">
            <a:extLst>
              <a:ext uri="{FF2B5EF4-FFF2-40B4-BE49-F238E27FC236}">
                <a16:creationId xmlns:a16="http://schemas.microsoft.com/office/drawing/2014/main" id="{53B6B4B4-79BB-1431-BD44-D72C677F484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4</a:t>
            </a:fld>
            <a:endParaRPr kumimoji="1" lang="ko-Kore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B7479A-C253-B73A-49B5-C6DE10C51CAE}"/>
              </a:ext>
            </a:extLst>
          </p:cNvPr>
          <p:cNvSpPr txBox="1"/>
          <p:nvPr/>
        </p:nvSpPr>
        <p:spPr>
          <a:xfrm>
            <a:off x="4665054" y="1421994"/>
            <a:ext cx="1312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b="1" dirty="0">
                <a:solidFill>
                  <a:srgbClr val="0000FF"/>
                </a:solidFill>
              </a:rPr>
              <a:t>X-ray/TeV lcs</a:t>
            </a:r>
            <a:endParaRPr kumimoji="1" lang="ko-KR" altLang="en-US" sz="14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6E15CC-8905-2972-6019-DC4C611EE484}"/>
                  </a:ext>
                </a:extLst>
              </p:cNvPr>
              <p:cNvSpPr txBox="1"/>
              <p:nvPr/>
            </p:nvSpPr>
            <p:spPr>
              <a:xfrm>
                <a:off x="7596087" y="1427004"/>
                <a:ext cx="14328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sz="14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ko-KR" sz="14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kumimoji="1" lang="en-US" altLang="ko-KR" sz="1400" b="1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𝐇</m:t>
                        </m:r>
                      </m:sub>
                    </m:sSub>
                  </m:oMath>
                </a14:m>
                <a:r>
                  <a:rPr kumimoji="1" lang="en-US" altLang="ko-KR" sz="1400" b="1" dirty="0">
                    <a:solidFill>
                      <a:srgbClr val="0000FF"/>
                    </a:solidFill>
                  </a:rPr>
                  <a:t> modulation</a:t>
                </a:r>
                <a:endParaRPr kumimoji="1" lang="ko-KR" altLang="en-US" sz="1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6E15CC-8905-2972-6019-DC4C611EE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087" y="1427004"/>
                <a:ext cx="1432828" cy="307777"/>
              </a:xfrm>
              <a:prstGeom prst="rect">
                <a:avLst/>
              </a:prstGeom>
              <a:blipFill>
                <a:blip r:embed="rId7"/>
                <a:stretch>
                  <a:fillRect t="-4000" r="-885"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직선 연결선[R] 14">
            <a:extLst>
              <a:ext uri="{FF2B5EF4-FFF2-40B4-BE49-F238E27FC236}">
                <a16:creationId xmlns:a16="http://schemas.microsoft.com/office/drawing/2014/main" id="{4C4D748C-C1AF-17FC-669A-F7F1AD3F0C42}"/>
              </a:ext>
            </a:extLst>
          </p:cNvPr>
          <p:cNvCxnSpPr>
            <a:cxnSpLocks/>
          </p:cNvCxnSpPr>
          <p:nvPr/>
        </p:nvCxnSpPr>
        <p:spPr>
          <a:xfrm>
            <a:off x="7288728" y="904633"/>
            <a:ext cx="0" cy="183992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[R] 19">
            <a:extLst>
              <a:ext uri="{FF2B5EF4-FFF2-40B4-BE49-F238E27FC236}">
                <a16:creationId xmlns:a16="http://schemas.microsoft.com/office/drawing/2014/main" id="{5EE157AA-CCF9-C5B0-7851-EAF4FFBEF09C}"/>
              </a:ext>
            </a:extLst>
          </p:cNvPr>
          <p:cNvCxnSpPr>
            <a:cxnSpLocks/>
          </p:cNvCxnSpPr>
          <p:nvPr/>
        </p:nvCxnSpPr>
        <p:spPr>
          <a:xfrm>
            <a:off x="7520259" y="904633"/>
            <a:ext cx="0" cy="183992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[R] 20">
            <a:extLst>
              <a:ext uri="{FF2B5EF4-FFF2-40B4-BE49-F238E27FC236}">
                <a16:creationId xmlns:a16="http://schemas.microsoft.com/office/drawing/2014/main" id="{ACF0FBE7-ED9F-92BC-CCBB-93089ED3984D}"/>
              </a:ext>
            </a:extLst>
          </p:cNvPr>
          <p:cNvCxnSpPr>
            <a:cxnSpLocks/>
          </p:cNvCxnSpPr>
          <p:nvPr/>
        </p:nvCxnSpPr>
        <p:spPr>
          <a:xfrm>
            <a:off x="4073674" y="992553"/>
            <a:ext cx="0" cy="176079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[R] 24">
            <a:extLst>
              <a:ext uri="{FF2B5EF4-FFF2-40B4-BE49-F238E27FC236}">
                <a16:creationId xmlns:a16="http://schemas.microsoft.com/office/drawing/2014/main" id="{BE6BA7F2-5CF9-8305-7354-E6BF127C781F}"/>
              </a:ext>
            </a:extLst>
          </p:cNvPr>
          <p:cNvCxnSpPr>
            <a:cxnSpLocks/>
          </p:cNvCxnSpPr>
          <p:nvPr/>
        </p:nvCxnSpPr>
        <p:spPr>
          <a:xfrm>
            <a:off x="4313997" y="992553"/>
            <a:ext cx="0" cy="176079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>
            <a:extLst>
              <a:ext uri="{FF2B5EF4-FFF2-40B4-BE49-F238E27FC236}">
                <a16:creationId xmlns:a16="http://schemas.microsoft.com/office/drawing/2014/main" id="{FE5BB544-F579-2E56-A409-8C4AF33D2BA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2453"/>
          <a:stretch/>
        </p:blipFill>
        <p:spPr>
          <a:xfrm>
            <a:off x="60960" y="957385"/>
            <a:ext cx="2877312" cy="18487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E23E22-FAF1-E4C6-273C-7BA2DC8D4BE4}"/>
              </a:ext>
            </a:extLst>
          </p:cNvPr>
          <p:cNvSpPr txBox="1"/>
          <p:nvPr/>
        </p:nvSpPr>
        <p:spPr>
          <a:xfrm>
            <a:off x="826043" y="1107830"/>
            <a:ext cx="9621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100" b="1" dirty="0">
                <a:solidFill>
                  <a:schemeClr val="bg1"/>
                </a:solidFill>
              </a:rPr>
              <a:t>Companion</a:t>
            </a:r>
            <a:endParaRPr kumimoji="1" lang="ko-KR" altLang="en-US" sz="11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0A1D0E-204A-4EAF-C2F0-6B9239A2523E}"/>
              </a:ext>
            </a:extLst>
          </p:cNvPr>
          <p:cNvSpPr txBox="1"/>
          <p:nvPr/>
        </p:nvSpPr>
        <p:spPr>
          <a:xfrm>
            <a:off x="290212" y="1569561"/>
            <a:ext cx="4828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100" b="1" dirty="0">
                <a:solidFill>
                  <a:schemeClr val="bg1"/>
                </a:solidFill>
              </a:rPr>
              <a:t>Disk</a:t>
            </a:r>
            <a:endParaRPr kumimoji="1" lang="ko-KR" altLang="en-US" sz="11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323251-2459-87DC-D323-D80C6444223A}"/>
              </a:ext>
            </a:extLst>
          </p:cNvPr>
          <p:cNvSpPr txBox="1"/>
          <p:nvPr/>
        </p:nvSpPr>
        <p:spPr>
          <a:xfrm>
            <a:off x="1967935" y="1436635"/>
            <a:ext cx="1027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100" b="1" dirty="0">
                <a:solidFill>
                  <a:schemeClr val="bg1"/>
                </a:solidFill>
              </a:rPr>
              <a:t>Neutron star</a:t>
            </a:r>
            <a:endParaRPr kumimoji="1" lang="ko-KR" altLang="en-US" sz="11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4FDFE2-8C20-2ACE-BC0C-176DD153E85C}"/>
              </a:ext>
            </a:extLst>
          </p:cNvPr>
          <p:cNvSpPr txBox="1"/>
          <p:nvPr/>
        </p:nvSpPr>
        <p:spPr>
          <a:xfrm>
            <a:off x="422939" y="2539504"/>
            <a:ext cx="1375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100" b="1" dirty="0">
                <a:solidFill>
                  <a:schemeClr val="bg1"/>
                </a:solidFill>
              </a:rPr>
              <a:t>Intrabinary Shock</a:t>
            </a:r>
            <a:endParaRPr kumimoji="1" lang="ko-KR" altLang="en-US" sz="1100" b="1" dirty="0">
              <a:solidFill>
                <a:schemeClr val="bg1"/>
              </a:solidFill>
            </a:endParaRPr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6C3807EB-FFA1-303E-1279-6D2C1AEC9144}"/>
              </a:ext>
            </a:extLst>
          </p:cNvPr>
          <p:cNvCxnSpPr>
            <a:cxnSpLocks/>
          </p:cNvCxnSpPr>
          <p:nvPr/>
        </p:nvCxnSpPr>
        <p:spPr>
          <a:xfrm flipH="1">
            <a:off x="1694329" y="1681314"/>
            <a:ext cx="416375" cy="191637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8268228B-82FE-8097-4152-DB552BAD092F}"/>
              </a:ext>
            </a:extLst>
          </p:cNvPr>
          <p:cNvGrpSpPr/>
          <p:nvPr/>
        </p:nvGrpSpPr>
        <p:grpSpPr>
          <a:xfrm>
            <a:off x="5675053" y="3408333"/>
            <a:ext cx="3353400" cy="2689658"/>
            <a:chOff x="5675515" y="3477462"/>
            <a:chExt cx="3353400" cy="2689658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7ABD10D6-F4E4-7137-003A-8BE1076AF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51296" t="90996" r="288" b="4861"/>
            <a:stretch>
              <a:fillRect/>
            </a:stretch>
          </p:blipFill>
          <p:spPr>
            <a:xfrm>
              <a:off x="6179237" y="5712178"/>
              <a:ext cx="2849678" cy="203222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9818431B-AF77-827D-6D69-C9AF031E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2417" t="46458" r="45162" b="9091"/>
            <a:stretch>
              <a:fillRect/>
            </a:stretch>
          </p:blipFill>
          <p:spPr>
            <a:xfrm>
              <a:off x="6368273" y="3477462"/>
              <a:ext cx="2565690" cy="2240310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C177DF15-C5D5-6FBD-D792-91AC3BA5E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877" t="31274" r="94252" b="38162"/>
            <a:stretch>
              <a:fillRect/>
            </a:stretch>
          </p:blipFill>
          <p:spPr>
            <a:xfrm>
              <a:off x="5675515" y="3899379"/>
              <a:ext cx="294599" cy="1540400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D816869E-FCAF-0FCF-D2AB-31D55556F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6083" t="48649" r="88042" b="7769"/>
            <a:stretch>
              <a:fillRect/>
            </a:stretch>
          </p:blipFill>
          <p:spPr>
            <a:xfrm>
              <a:off x="5991484" y="3571324"/>
              <a:ext cx="355418" cy="2196510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10593955-1ECE-266D-5E53-F7D862628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4552" t="94997" r="37691" b="8"/>
            <a:stretch>
              <a:fillRect/>
            </a:stretch>
          </p:blipFill>
          <p:spPr>
            <a:xfrm>
              <a:off x="7178125" y="5915400"/>
              <a:ext cx="1074006" cy="25172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A14B8F1-906B-37E3-1807-C8DF1C4DAB35}"/>
              </a:ext>
            </a:extLst>
          </p:cNvPr>
          <p:cNvSpPr txBox="1"/>
          <p:nvPr/>
        </p:nvSpPr>
        <p:spPr>
          <a:xfrm>
            <a:off x="6485719" y="5133003"/>
            <a:ext cx="182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>
                <a:solidFill>
                  <a:srgbClr val="FF0000"/>
                </a:solidFill>
              </a:rPr>
              <a:t>Hard spectrum</a:t>
            </a:r>
            <a:endParaRPr kumimoji="1" lang="ko-KR" alt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34445B-0BF4-4A07-CE39-C35B8248691A}"/>
                  </a:ext>
                </a:extLst>
              </p:cNvPr>
              <p:cNvSpPr txBox="1"/>
              <p:nvPr/>
            </p:nvSpPr>
            <p:spPr>
              <a:xfrm>
                <a:off x="60960" y="2913738"/>
                <a:ext cx="5614093" cy="3524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+mn-ea"/>
                  </a:rPr>
                  <a:t>J0632 is a TGB system consisting of a compact object (likely a </a:t>
                </a:r>
                <a:r>
                  <a:rPr lang="en-US" altLang="ko-KR" b="1" dirty="0">
                    <a:latin typeface="+mn-ea"/>
                  </a:rPr>
                  <a:t>neutron star</a:t>
                </a:r>
                <a:r>
                  <a:rPr lang="en-US" altLang="ko-KR" dirty="0">
                    <a:latin typeface="+mn-ea"/>
                  </a:rPr>
                  <a:t>) and a </a:t>
                </a:r>
                <a:r>
                  <a:rPr lang="en-US" altLang="ko-KR" b="1" dirty="0">
                    <a:latin typeface="+mn-ea"/>
                  </a:rPr>
                  <a:t>Be-type companion star</a:t>
                </a:r>
                <a:r>
                  <a:rPr lang="en-US" altLang="ko-KR" dirty="0">
                    <a:latin typeface="+mn-ea"/>
                  </a:rPr>
                  <a:t>, which has a </a:t>
                </a:r>
                <a:r>
                  <a:rPr lang="en-US" altLang="ko-KR" b="1" dirty="0">
                    <a:latin typeface="+mn-ea"/>
                  </a:rPr>
                  <a:t>prominent disk </a:t>
                </a:r>
                <a:r>
                  <a:rPr lang="en-US" altLang="ko-KR" dirty="0">
                    <a:latin typeface="+mn-ea"/>
                  </a:rPr>
                  <a:t>(confirmed by Aragona+2010)</a:t>
                </a:r>
              </a:p>
              <a:p>
                <a:pPr marL="285750" indent="-285750"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+mn-ea"/>
                  </a:rPr>
                  <a:t>It exhibits </a:t>
                </a:r>
                <a:r>
                  <a:rPr lang="en-US" altLang="ko-KR" dirty="0">
                    <a:solidFill>
                      <a:schemeClr val="tx1"/>
                    </a:solidFill>
                    <a:latin typeface="+mn-ea"/>
                  </a:rPr>
                  <a:t>orbital modulation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dirty="0">
                            <a:solidFill>
                              <a:schemeClr val="tx1"/>
                            </a:solidFill>
                            <a:latin typeface="+mn-ea"/>
                          </a:rPr>
                        </m:ctrlPr>
                      </m:sSubPr>
                      <m:e>
                        <m:r>
                          <a:rPr lang="en-US" altLang="ko-KR" b="1" i="1" dirty="0" smtClean="0">
                            <a:solidFill>
                              <a:schemeClr val="tx1"/>
                            </a:solidFill>
                            <a:latin typeface="+mn-ea"/>
                          </a:rPr>
                          <m:t>𝑷</m:t>
                        </m:r>
                      </m:e>
                      <m:sub>
                        <m:r>
                          <a:rPr lang="en-US" altLang="ko-KR" b="1" i="1" dirty="0" smtClean="0">
                            <a:solidFill>
                              <a:schemeClr val="tx1"/>
                            </a:solidFill>
                            <a:latin typeface="+mn-ea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altLang="ko-KR" b="1" dirty="0">
                    <a:solidFill>
                      <a:schemeClr val="tx1"/>
                    </a:solidFill>
                    <a:latin typeface="+mn-ea"/>
                  </a:rPr>
                  <a:t>~320 days</a:t>
                </a:r>
                <a:endParaRPr lang="en-US" altLang="ko-KR" b="1" dirty="0">
                  <a:latin typeface="+mn-ea"/>
                </a:endParaRPr>
              </a:p>
              <a:p>
                <a:pPr marL="285750" indent="-285750"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ko-KR" dirty="0">
                    <a:latin typeface="+mn-ea"/>
                  </a:rPr>
                  <a:t>The observed </a:t>
                </a:r>
                <a:r>
                  <a:rPr lang="en-US" altLang="ko-KR" b="1" dirty="0">
                    <a:latin typeface="+mn-ea"/>
                  </a:rPr>
                  <a:t>X-ray and TeV flux</a:t>
                </a:r>
                <a:r>
                  <a:rPr lang="en-US" altLang="ko-KR" dirty="0">
                    <a:latin typeface="+mn-ea"/>
                  </a:rPr>
                  <a:t> (</a:t>
                </a:r>
                <a14:m>
                  <m:oMath xmlns:m="http://schemas.openxmlformats.org/officeDocument/2006/math">
                    <m:r>
                      <a:rPr lang="el-GR" altLang="ko-KR" b="1" i="1" dirty="0">
                        <a:latin typeface="Cambria Math" panose="02040503050406030204" pitchFamily="18" charset="0"/>
                      </a:rPr>
                      <m:t>𝝓</m:t>
                    </m:r>
                    <m:r>
                      <a:rPr lang="el-GR" altLang="ko-KR" b="1" i="1" dirty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l-GR" altLang="ko-KR" b="1" i="1" dirty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l-GR" altLang="ko-KR" b="1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l-GR" altLang="ko-KR" b="1" i="1" dirty="0">
                        <a:latin typeface="Cambria Math" panose="02040503050406030204" pitchFamily="18" charset="0"/>
                      </a:rPr>
                      <m:t>𝟑𝟓</m:t>
                    </m:r>
                  </m:oMath>
                </a14:m>
                <a:r>
                  <a:rPr lang="en-US" altLang="ko-KR" dirty="0">
                    <a:latin typeface="+mn-ea"/>
                  </a:rPr>
                  <a:t>), and </a:t>
                </a:r>
                <a:r>
                  <a:rPr lang="en-US" altLang="ko-KR" b="1" dirty="0">
                    <a:latin typeface="+mn-ea"/>
                  </a:rPr>
                  <a:t>enhanced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ko-KR" b="1">
                            <a:latin typeface="Cambria Math" panose="02040503050406030204" pitchFamily="18" charset="0"/>
                          </a:rPr>
                          <m:t>𝐇</m:t>
                        </m:r>
                      </m:sub>
                    </m:sSub>
                  </m:oMath>
                </a14:m>
                <a:r>
                  <a:rPr lang="en-US" altLang="ko-KR" b="1" dirty="0">
                    <a:latin typeface="+mn-ea"/>
                  </a:rPr>
                  <a:t> </a:t>
                </a:r>
                <a:r>
                  <a:rPr lang="en-US" altLang="ko-KR" dirty="0">
                    <a:latin typeface="+mn-ea"/>
                  </a:rPr>
                  <a:t>suggests </a:t>
                </a:r>
                <a:r>
                  <a:rPr lang="en-US" altLang="ko-KR" u="sng" dirty="0">
                    <a:latin typeface="+mn-ea"/>
                  </a:rPr>
                  <a:t>pulsar-disk interaction</a:t>
                </a:r>
                <a:r>
                  <a:rPr lang="en-US" altLang="ko-KR" dirty="0">
                    <a:latin typeface="+mn-ea"/>
                  </a:rPr>
                  <a:t> during </a:t>
                </a:r>
                <a14:m>
                  <m:oMath xmlns:m="http://schemas.openxmlformats.org/officeDocument/2006/math">
                    <m:r>
                      <a:rPr lang="el-GR" altLang="ko-KR" b="1" i="1" dirty="0">
                        <a:latin typeface="Cambria Math" panose="02040503050406030204" pitchFamily="18" charset="0"/>
                      </a:rPr>
                      <m:t>𝝓</m:t>
                    </m:r>
                    <m:r>
                      <a:rPr lang="el-GR" altLang="ko-KR" b="1" i="1" dirty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l-GR" altLang="ko-KR" b="1" i="1" dirty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l-GR" altLang="ko-KR" b="1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ko-KR" b="1" i="1" dirty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ko-KR" b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ko-KR" b="1" dirty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ko-KR" b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ko-KR" b="1" dirty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endParaRPr lang="en-US" altLang="ko-KR" dirty="0">
                  <a:solidFill>
                    <a:schemeClr val="tx1"/>
                  </a:solidFill>
                  <a:latin typeface="+mn-ea"/>
                </a:endParaRPr>
              </a:p>
              <a:p>
                <a:pPr marL="285750" indent="-285750"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" altLang="ko-KR" dirty="0"/>
                  <a:t>The </a:t>
                </a:r>
                <a:r>
                  <a:rPr lang="en" altLang="ko-KR" b="1" dirty="0"/>
                  <a:t>hard spectrum</a:t>
                </a:r>
                <a:r>
                  <a:rPr lang="en" altLang="ko-KR" dirty="0"/>
                  <a:t> observed during specific orbital phases may hint that J0632 is capable of accelerating particles </a:t>
                </a:r>
                <a:r>
                  <a:rPr lang="en" altLang="ko-KR"/>
                  <a:t>to </a:t>
                </a:r>
                <a:r>
                  <a:rPr lang="en" altLang="ko-KR" b="1"/>
                  <a:t>ultra </a:t>
                </a:r>
                <a:r>
                  <a:rPr lang="en" altLang="ko-KR" b="1" dirty="0"/>
                  <a:t>high energies</a:t>
                </a:r>
                <a:endParaRPr lang="en" altLang="ko-KR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34445B-0BF4-4A07-CE39-C35B82486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" y="2913738"/>
                <a:ext cx="5614093" cy="3524042"/>
              </a:xfrm>
              <a:prstGeom prst="rect">
                <a:avLst/>
              </a:prstGeom>
              <a:blipFill>
                <a:blip r:embed="rId10"/>
                <a:stretch>
                  <a:fillRect l="-677" t="-719" r="-1806" b="-21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FF7EB0BA-9015-3F01-38CC-4B8A067A465F}"/>
              </a:ext>
            </a:extLst>
          </p:cNvPr>
          <p:cNvSpPr txBox="1"/>
          <p:nvPr/>
        </p:nvSpPr>
        <p:spPr>
          <a:xfrm>
            <a:off x="6323873" y="3429000"/>
            <a:ext cx="9733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100" b="1" dirty="0"/>
              <a:t>(Kim+ 2022)</a:t>
            </a:r>
            <a:endParaRPr kumimoji="1" lang="ko-KR" alt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83514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154A64B-A3BA-9BB4-851D-FCD1EB243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93" y="17258"/>
            <a:ext cx="8704320" cy="805069"/>
          </a:xfrm>
        </p:spPr>
        <p:txBody>
          <a:bodyPr>
            <a:noAutofit/>
          </a:bodyPr>
          <a:lstStyle/>
          <a:p>
            <a:r>
              <a:rPr kumimoji="1" lang="en-US" altLang="ko-KR" sz="3200" dirty="0"/>
              <a:t>An intrabinary shock scenario for J0632</a:t>
            </a:r>
            <a:endParaRPr kumimoji="1" lang="ko-KR" altLang="en-US" sz="3200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C785B67-6F12-3C60-9B06-345DC8D2908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17BE94F-7035-E3F9-157A-8397EAFB8E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pPr/>
              <a:t>5</a:t>
            </a:fld>
            <a:endParaRPr kumimoji="1" lang="ko-Kore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A5B61B-902F-32FE-EC19-674CE44885AE}"/>
              </a:ext>
            </a:extLst>
          </p:cNvPr>
          <p:cNvSpPr txBox="1"/>
          <p:nvPr/>
        </p:nvSpPr>
        <p:spPr>
          <a:xfrm>
            <a:off x="61992" y="3149912"/>
            <a:ext cx="66193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+mn-ea"/>
              </a:rPr>
              <a:t>An IBS is formed by interaction between the pulsar’s and companion’s winds (</a:t>
            </a:r>
            <a:r>
              <a:rPr lang="en-US" altLang="ko-KR" sz="2000" dirty="0">
                <a:solidFill>
                  <a:srgbClr val="FF00FF"/>
                </a:solidFill>
                <a:latin typeface="+mn-ea"/>
              </a:rPr>
              <a:t>magenta</a:t>
            </a:r>
            <a:r>
              <a:rPr lang="en-US" altLang="ko-KR" sz="2000" dirty="0">
                <a:latin typeface="+mn-ea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/>
              <a:t>This model have been successful in explaining general features of the light curves and phase-averaged SED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C20DE1C0-B861-148B-E9F0-BECF8792D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913" y="2915499"/>
            <a:ext cx="2533226" cy="2407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3688C9-276B-5621-DE9E-DC75A12F6B7C}"/>
                  </a:ext>
                </a:extLst>
              </p:cNvPr>
              <p:cNvSpPr txBox="1"/>
              <p:nvPr/>
            </p:nvSpPr>
            <p:spPr>
              <a:xfrm>
                <a:off x="61992" y="5396055"/>
                <a:ext cx="8964982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ko-KR" sz="2000" b="1" dirty="0">
                    <a:solidFill>
                      <a:schemeClr val="tx1"/>
                    </a:solidFill>
                    <a:latin typeface="+mn-ea"/>
                  </a:rPr>
                  <a:t>However, they lack physical explanation for the X-ray/TeV peaks at </a:t>
                </a:r>
                <a14:m>
                  <m:oMath xmlns:m="http://schemas.openxmlformats.org/officeDocument/2006/math">
                    <m:r>
                      <a:rPr lang="en-US" altLang="ko-KR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altLang="ko-KR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ko-KR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ko-KR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ko-KR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𝟑𝟓</m:t>
                    </m:r>
                  </m:oMath>
                </a14:m>
                <a:r>
                  <a:rPr lang="en-US" altLang="ko-KR" sz="2000" b="1" dirty="0">
                    <a:solidFill>
                      <a:schemeClr val="tx1"/>
                    </a:solidFill>
                    <a:latin typeface="+mn-ea"/>
                  </a:rPr>
                  <a:t>, likely induced by </a:t>
                </a:r>
                <a:r>
                  <a:rPr lang="en-US" altLang="ko-KR" sz="2000" b="1" dirty="0">
                    <a:solidFill>
                      <a:srgbClr val="FF0000"/>
                    </a:solidFill>
                    <a:latin typeface="+mn-ea"/>
                  </a:rPr>
                  <a:t>pulsar-disk interaction</a:t>
                </a:r>
                <a:r>
                  <a:rPr lang="en-US" altLang="ko-KR" sz="2000" b="1" dirty="0">
                    <a:solidFill>
                      <a:schemeClr val="tx1"/>
                    </a:solidFill>
                    <a:latin typeface="+mn-ea"/>
                  </a:rPr>
                  <a:t>: more observational inputs </a:t>
                </a:r>
                <a:r>
                  <a:rPr lang="en-US" altLang="ko-KR" sz="2000" b="1" dirty="0">
                    <a:latin typeface="+mn-ea"/>
                  </a:rPr>
                  <a:t>are </a:t>
                </a:r>
                <a:r>
                  <a:rPr lang="en-US" altLang="ko-KR" sz="2000" b="1" dirty="0">
                    <a:solidFill>
                      <a:schemeClr val="tx1"/>
                    </a:solidFill>
                    <a:latin typeface="+mn-ea"/>
                  </a:rPr>
                  <a:t>needed</a:t>
                </a:r>
                <a:endParaRPr lang="ko-KR" altLang="en-US" sz="2000" b="1" dirty="0">
                  <a:solidFill>
                    <a:schemeClr val="tx1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3688C9-276B-5621-DE9E-DC75A12F6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2" y="5396055"/>
                <a:ext cx="8964982" cy="1015663"/>
              </a:xfrm>
              <a:prstGeom prst="rect">
                <a:avLst/>
              </a:prstGeom>
              <a:blipFill>
                <a:blip r:embed="rId4"/>
                <a:stretch>
                  <a:fillRect l="-566" t="-2469" r="-424" b="-987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그룹 20">
            <a:extLst>
              <a:ext uri="{FF2B5EF4-FFF2-40B4-BE49-F238E27FC236}">
                <a16:creationId xmlns:a16="http://schemas.microsoft.com/office/drawing/2014/main" id="{BFEA22C6-B7F3-C458-82B9-06D50F84D197}"/>
              </a:ext>
            </a:extLst>
          </p:cNvPr>
          <p:cNvGrpSpPr/>
          <p:nvPr/>
        </p:nvGrpSpPr>
        <p:grpSpPr>
          <a:xfrm>
            <a:off x="61992" y="907014"/>
            <a:ext cx="9016062" cy="2039530"/>
            <a:chOff x="61992" y="907014"/>
            <a:chExt cx="9016062" cy="2039530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E5F2FF07-E2E6-0DB5-10B0-99DEC72CD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6054" y="980378"/>
              <a:ext cx="2872000" cy="1938120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4E95DA33-35B6-9461-4A45-0F2B54321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992" y="907014"/>
              <a:ext cx="3055403" cy="2039530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B984823F-0F2D-01CB-A4B2-9B167E5B4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75202" y="907014"/>
              <a:ext cx="2839848" cy="203337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A37E146-BE8B-0982-4332-CD176321B7B3}"/>
              </a:ext>
            </a:extLst>
          </p:cNvPr>
          <p:cNvSpPr txBox="1"/>
          <p:nvPr/>
        </p:nvSpPr>
        <p:spPr>
          <a:xfrm>
            <a:off x="8080665" y="2915499"/>
            <a:ext cx="104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200" b="1" dirty="0"/>
              <a:t>(Kim+ 2022)</a:t>
            </a:r>
            <a:endParaRPr kumimoji="1" lang="ko-KR" altLang="en-US" sz="1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BB324C-A709-6FE9-AF9E-D3F73D866954}"/>
              </a:ext>
            </a:extLst>
          </p:cNvPr>
          <p:cNvSpPr txBox="1"/>
          <p:nvPr/>
        </p:nvSpPr>
        <p:spPr>
          <a:xfrm>
            <a:off x="2065438" y="1432121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>
                <a:solidFill>
                  <a:srgbClr val="0000FF"/>
                </a:solidFill>
              </a:rPr>
              <a:t>X-ray</a:t>
            </a:r>
            <a:endParaRPr kumimoji="1" lang="ko-KR" alt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035C28-487E-3B14-5989-7160536D25F7}"/>
              </a:ext>
            </a:extLst>
          </p:cNvPr>
          <p:cNvSpPr txBox="1"/>
          <p:nvPr/>
        </p:nvSpPr>
        <p:spPr>
          <a:xfrm>
            <a:off x="5536045" y="1432121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>
                <a:solidFill>
                  <a:srgbClr val="0000FF"/>
                </a:solidFill>
              </a:rPr>
              <a:t>TeV</a:t>
            </a:r>
            <a:endParaRPr kumimoji="1" lang="ko-KR" altLang="en-US" b="1" dirty="0">
              <a:solidFill>
                <a:srgbClr val="0000FF"/>
              </a:solidFill>
            </a:endParaRPr>
          </a:p>
        </p:txBody>
      </p:sp>
      <p:cxnSp>
        <p:nvCxnSpPr>
          <p:cNvPr id="9" name="직선 연결선[R] 8">
            <a:extLst>
              <a:ext uri="{FF2B5EF4-FFF2-40B4-BE49-F238E27FC236}">
                <a16:creationId xmlns:a16="http://schemas.microsoft.com/office/drawing/2014/main" id="{BEA6A091-628B-5D03-2489-FF93452F3E22}"/>
              </a:ext>
            </a:extLst>
          </p:cNvPr>
          <p:cNvCxnSpPr/>
          <p:nvPr/>
        </p:nvCxnSpPr>
        <p:spPr>
          <a:xfrm>
            <a:off x="681316" y="989343"/>
            <a:ext cx="0" cy="166421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[R] 9">
            <a:extLst>
              <a:ext uri="{FF2B5EF4-FFF2-40B4-BE49-F238E27FC236}">
                <a16:creationId xmlns:a16="http://schemas.microsoft.com/office/drawing/2014/main" id="{678F0946-5CED-77BD-3759-A0FB4A6D160A}"/>
              </a:ext>
            </a:extLst>
          </p:cNvPr>
          <p:cNvCxnSpPr/>
          <p:nvPr/>
        </p:nvCxnSpPr>
        <p:spPr>
          <a:xfrm>
            <a:off x="842681" y="989340"/>
            <a:ext cx="0" cy="166421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[R] 10">
            <a:extLst>
              <a:ext uri="{FF2B5EF4-FFF2-40B4-BE49-F238E27FC236}">
                <a16:creationId xmlns:a16="http://schemas.microsoft.com/office/drawing/2014/main" id="{51D6BB62-E6CB-61CD-E80B-4277EC13F94E}"/>
              </a:ext>
            </a:extLst>
          </p:cNvPr>
          <p:cNvCxnSpPr/>
          <p:nvPr/>
        </p:nvCxnSpPr>
        <p:spPr>
          <a:xfrm>
            <a:off x="3953433" y="1007271"/>
            <a:ext cx="0" cy="166421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[R] 13">
            <a:extLst>
              <a:ext uri="{FF2B5EF4-FFF2-40B4-BE49-F238E27FC236}">
                <a16:creationId xmlns:a16="http://schemas.microsoft.com/office/drawing/2014/main" id="{88ACA5E3-89B7-D8F5-ED9F-E589A49938DC}"/>
              </a:ext>
            </a:extLst>
          </p:cNvPr>
          <p:cNvCxnSpPr/>
          <p:nvPr/>
        </p:nvCxnSpPr>
        <p:spPr>
          <a:xfrm>
            <a:off x="4114798" y="1007268"/>
            <a:ext cx="0" cy="166421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961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481B8B-4DBA-2A32-F05C-793005F6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8" y="0"/>
            <a:ext cx="9002224" cy="836908"/>
          </a:xfrm>
        </p:spPr>
        <p:txBody>
          <a:bodyPr>
            <a:noAutofit/>
          </a:bodyPr>
          <a:lstStyle/>
          <a:p>
            <a:r>
              <a:rPr lang="en" altLang="ko-KR" sz="3200" dirty="0"/>
              <a:t>Our Multi-Wavelength Observation Campaign</a:t>
            </a:r>
            <a:endParaRPr kumimoji="1" lang="ko-KR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텍스트 개체 틀 2">
                <a:extLst>
                  <a:ext uri="{FF2B5EF4-FFF2-40B4-BE49-F238E27FC236}">
                    <a16:creationId xmlns:a16="http://schemas.microsoft.com/office/drawing/2014/main" id="{12731571-5C1C-7FE8-02AF-2581075B1EF9}"/>
                  </a:ext>
                </a:extLst>
              </p:cNvPr>
              <p:cNvSpPr>
                <a:spLocks noGrp="1"/>
              </p:cNvSpPr>
              <p:nvPr>
                <p:ph type="body" idx="13"/>
              </p:nvPr>
            </p:nvSpPr>
            <p:spPr>
              <a:xfrm>
                <a:off x="70888" y="3193966"/>
                <a:ext cx="9002223" cy="3091103"/>
              </a:xfrm>
            </p:spPr>
            <p:txBody>
              <a:bodyPr wrap="square">
                <a:spAutoFit/>
              </a:bodyPr>
              <a:lstStyle/>
              <a:p>
                <a:r>
                  <a:rPr lang="en" altLang="ko-KR" sz="2200" dirty="0">
                    <a:latin typeface="+mn-ea"/>
                  </a:rPr>
                  <a:t>We conducted a new multi-wavelength campaign in 2023–2024 to target the </a:t>
                </a:r>
                <a:r>
                  <a:rPr lang="en-US" altLang="ko-KR" sz="2200" dirty="0">
                    <a:latin typeface="+mn-ea"/>
                  </a:rPr>
                  <a:t>pulsar-disk interaction phase (</a:t>
                </a:r>
                <a:r>
                  <a:rPr lang="en" altLang="ko-KR" sz="2200" dirty="0">
                    <a:latin typeface="+mn-ea"/>
                  </a:rPr>
                  <a:t>orbital phase </a:t>
                </a:r>
                <a14:m>
                  <m:oMath xmlns:m="http://schemas.openxmlformats.org/officeDocument/2006/math">
                    <m:r>
                      <a:rPr lang="el-GR" altLang="ko-KR" sz="2200" i="1" dirty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l-GR" altLang="ko-KR" sz="2200" i="1" dirty="0">
                        <a:latin typeface="Cambria Math" panose="02040503050406030204" pitchFamily="18" charset="0"/>
                      </a:rPr>
                      <m:t>≈0.3−0.4</m:t>
                    </m:r>
                  </m:oMath>
                </a14:m>
                <a:r>
                  <a:rPr lang="en-US" altLang="ko-KR" sz="2200" dirty="0">
                    <a:latin typeface="+mn-ea"/>
                  </a:rPr>
                  <a:t>)</a:t>
                </a:r>
                <a:br>
                  <a:rPr lang="en-US" altLang="ko-KR" sz="2200" dirty="0">
                    <a:latin typeface="+mn-ea"/>
                  </a:rPr>
                </a:br>
                <a:endParaRPr lang="en-US" altLang="ko-KR" sz="2200" dirty="0">
                  <a:latin typeface="+mn-ea"/>
                </a:endParaRPr>
              </a:p>
              <a:p>
                <a:r>
                  <a:rPr lang="en" altLang="ko-KR" sz="2200" dirty="0">
                    <a:latin typeface="+mn-ea"/>
                  </a:rPr>
                  <a:t>The observations collected data from </a:t>
                </a:r>
                <a:r>
                  <a:rPr lang="en" altLang="ko-KR" sz="2200" b="1" dirty="0">
                    <a:latin typeface="+mn-ea"/>
                  </a:rPr>
                  <a:t>Swift/XRT, NuSTAR</a:t>
                </a:r>
                <a:r>
                  <a:rPr lang="en" altLang="ko-KR" sz="2200" dirty="0">
                    <a:latin typeface="+mn-ea"/>
                  </a:rPr>
                  <a:t> (X-rays), </a:t>
                </a:r>
                <a:r>
                  <a:rPr lang="en" altLang="ko-KR" sz="2200" b="1" dirty="0">
                    <a:latin typeface="+mn-ea"/>
                  </a:rPr>
                  <a:t>SALT </a:t>
                </a:r>
                <a:r>
                  <a:rPr lang="en" altLang="ko-KR" sz="2200" dirty="0">
                    <a:latin typeface="+mn-ea"/>
                  </a:rPr>
                  <a:t>(optical), </a:t>
                </a:r>
                <a:r>
                  <a:rPr lang="en" altLang="ko-KR" sz="2200" b="1" dirty="0">
                    <a:latin typeface="+mn-ea"/>
                  </a:rPr>
                  <a:t>Swift/UVOT</a:t>
                </a:r>
                <a:r>
                  <a:rPr lang="en" altLang="ko-KR" sz="2200" dirty="0">
                    <a:latin typeface="+mn-ea"/>
                  </a:rPr>
                  <a:t> (UV), and </a:t>
                </a:r>
                <a:r>
                  <a:rPr lang="en" altLang="ko-KR" sz="2200" b="1" dirty="0">
                    <a:latin typeface="+mn-ea"/>
                  </a:rPr>
                  <a:t>VERITAS</a:t>
                </a:r>
                <a:r>
                  <a:rPr lang="en" altLang="ko-KR" sz="2200" dirty="0">
                    <a:latin typeface="+mn-ea"/>
                  </a:rPr>
                  <a:t> (TeV gamma-rays)</a:t>
                </a:r>
                <a:br>
                  <a:rPr lang="en" altLang="ko-KR" sz="2200" dirty="0">
                    <a:latin typeface="+mn-ea"/>
                  </a:rPr>
                </a:br>
                <a:endParaRPr lang="en" altLang="ko-KR" sz="2200" dirty="0">
                  <a:latin typeface="+mn-ea"/>
                </a:endParaRPr>
              </a:p>
              <a:p>
                <a:r>
                  <a:rPr lang="en" altLang="ko-KR" sz="2200" dirty="0">
                    <a:latin typeface="+mn-ea"/>
                  </a:rPr>
                  <a:t>By combining new data with archival observations, we aimed to provide the most comprehensive analysis of the source's emission to date</a:t>
                </a:r>
                <a:endParaRPr lang="el-GR" altLang="ko-KR" sz="2200" dirty="0">
                  <a:latin typeface="+mn-ea"/>
                </a:endParaRPr>
              </a:p>
            </p:txBody>
          </p:sp>
        </mc:Choice>
        <mc:Fallback xmlns="">
          <p:sp>
            <p:nvSpPr>
              <p:cNvPr id="3" name="텍스트 개체 틀 2">
                <a:extLst>
                  <a:ext uri="{FF2B5EF4-FFF2-40B4-BE49-F238E27FC236}">
                    <a16:creationId xmlns:a16="http://schemas.microsoft.com/office/drawing/2014/main" id="{12731571-5C1C-7FE8-02AF-2581075B1E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3"/>
              </p:nvPr>
            </p:nvSpPr>
            <p:spPr>
              <a:xfrm>
                <a:off x="70888" y="3193966"/>
                <a:ext cx="9002223" cy="3091103"/>
              </a:xfrm>
              <a:blipFill>
                <a:blip r:embed="rId3"/>
                <a:stretch>
                  <a:fillRect l="-704" t="-2049" r="-845" b="-327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그룹 10">
            <a:extLst>
              <a:ext uri="{FF2B5EF4-FFF2-40B4-BE49-F238E27FC236}">
                <a16:creationId xmlns:a16="http://schemas.microsoft.com/office/drawing/2014/main" id="{57B25150-D18E-F39B-A919-644EF443CCAA}"/>
              </a:ext>
            </a:extLst>
          </p:cNvPr>
          <p:cNvGrpSpPr/>
          <p:nvPr/>
        </p:nvGrpSpPr>
        <p:grpSpPr>
          <a:xfrm>
            <a:off x="184988" y="1192625"/>
            <a:ext cx="8774022" cy="1755649"/>
            <a:chOff x="407248" y="1211479"/>
            <a:chExt cx="8040597" cy="1608893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A8A536A3-1B29-0ABE-B2F0-1F7D95CAE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786" r="9041"/>
            <a:stretch>
              <a:fillRect/>
            </a:stretch>
          </p:blipFill>
          <p:spPr>
            <a:xfrm>
              <a:off x="6639711" y="1211479"/>
              <a:ext cx="1808134" cy="1593506"/>
            </a:xfrm>
            <a:prstGeom prst="rect">
              <a:avLst/>
            </a:prstGeom>
          </p:spPr>
        </p:pic>
        <p:pic>
          <p:nvPicPr>
            <p:cNvPr id="7" name="Picture 2" descr="A close-up of a satellite&#10;&#10;Description automatically generated">
              <a:extLst>
                <a:ext uri="{FF2B5EF4-FFF2-40B4-BE49-F238E27FC236}">
                  <a16:creationId xmlns:a16="http://schemas.microsoft.com/office/drawing/2014/main" id="{17D373C7-E561-5637-DA88-09D7FAC8F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3778" y="1227779"/>
              <a:ext cx="2644162" cy="1592593"/>
            </a:xfrm>
            <a:prstGeom prst="rect">
              <a:avLst/>
            </a:prstGeom>
          </p:spPr>
        </p:pic>
        <p:pic>
          <p:nvPicPr>
            <p:cNvPr id="8" name="Picture 5" descr="A hexagon shaped logo with a satellite dish and clouds&#10;&#10;Description automatically generated">
              <a:extLst>
                <a:ext uri="{FF2B5EF4-FFF2-40B4-BE49-F238E27FC236}">
                  <a16:creationId xmlns:a16="http://schemas.microsoft.com/office/drawing/2014/main" id="{B5D2827C-13B1-02D5-95E0-3EC0F0B1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28847" y="1227779"/>
              <a:ext cx="1699958" cy="1592593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2607B5D4-C7C3-2163-0000-EA6058CD9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7248" y="1211934"/>
              <a:ext cx="1592593" cy="1592593"/>
            </a:xfrm>
            <a:prstGeom prst="rect">
              <a:avLst/>
            </a:prstGeom>
          </p:spPr>
        </p:pic>
      </p:grp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5020671-E827-F84A-7540-2CF10E951C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52E6CEC-164D-C2B9-E499-A8FFA67FD7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6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371952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EF14208-305A-1276-80F4-C2AA594D7A4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67A19B0-B661-89B6-6515-5B083540F0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pPr/>
              <a:t>7</a:t>
            </a:fld>
            <a:endParaRPr kumimoji="1" lang="ko-Kore-KR" alt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83ED7AA7-A9FE-D9AE-8E1B-4835B21040AF}"/>
              </a:ext>
            </a:extLst>
          </p:cNvPr>
          <p:cNvSpPr txBox="1">
            <a:spLocks/>
          </p:cNvSpPr>
          <p:nvPr/>
        </p:nvSpPr>
        <p:spPr>
          <a:xfrm>
            <a:off x="1947189" y="3026465"/>
            <a:ext cx="5249621" cy="8050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ko-KR" sz="5400" dirty="0">
                <a:latin typeface="+mn-ea"/>
                <a:ea typeface="+mn-ea"/>
              </a:rPr>
              <a:t>Key Findings</a:t>
            </a:r>
            <a:endParaRPr lang="en-US" altLang="ko-KR" sz="5400" spc="-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35888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텍스트, 스크린샷, 그래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CC54A48-C37E-562E-F896-DDCD7D8AA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911" y="916059"/>
            <a:ext cx="2751391" cy="2005415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152FD6C1-8252-DEA9-5F66-83F77DDC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8" y="-11750"/>
            <a:ext cx="9026844" cy="809609"/>
          </a:xfrm>
        </p:spPr>
        <p:txBody>
          <a:bodyPr>
            <a:noAutofit/>
          </a:bodyPr>
          <a:lstStyle/>
          <a:p>
            <a:r>
              <a:rPr lang="en" altLang="ko-KR" sz="2500" dirty="0">
                <a:latin typeface="+mn-ea"/>
                <a:ea typeface="+mn-ea"/>
              </a:rPr>
              <a:t>Hint for two X-ray </a:t>
            </a:r>
            <a:r>
              <a:rPr lang="en-US" altLang="ko-KR" sz="2500" dirty="0">
                <a:latin typeface="+mn-ea"/>
                <a:ea typeface="+mn-ea"/>
              </a:rPr>
              <a:t>f</a:t>
            </a:r>
            <a:r>
              <a:rPr lang="en" altLang="ko-KR" sz="2500" dirty="0">
                <a:latin typeface="+mn-ea"/>
                <a:ea typeface="+mn-ea"/>
              </a:rPr>
              <a:t>lux states</a:t>
            </a:r>
            <a:r>
              <a:rPr lang="ko-KR" altLang="en-US" sz="2500" dirty="0">
                <a:latin typeface="+mn-ea"/>
                <a:ea typeface="+mn-ea"/>
              </a:rPr>
              <a:t> </a:t>
            </a:r>
            <a:r>
              <a:rPr lang="en-US" altLang="ko-KR" sz="2500" dirty="0">
                <a:latin typeface="+mn-ea"/>
                <a:ea typeface="+mn-ea"/>
              </a:rPr>
              <a:t>during</a:t>
            </a:r>
            <a:r>
              <a:rPr lang="ko-KR" altLang="en-US" sz="2500" dirty="0">
                <a:latin typeface="+mn-ea"/>
                <a:ea typeface="+mn-ea"/>
              </a:rPr>
              <a:t> </a:t>
            </a:r>
            <a:r>
              <a:rPr lang="en-US" altLang="ko-KR" sz="2500" dirty="0">
                <a:latin typeface="+mn-ea"/>
                <a:ea typeface="+mn-ea"/>
              </a:rPr>
              <a:t>the</a:t>
            </a:r>
            <a:r>
              <a:rPr lang="ko-KR" altLang="en-US" sz="2500" dirty="0">
                <a:latin typeface="+mn-ea"/>
                <a:ea typeface="+mn-ea"/>
              </a:rPr>
              <a:t> </a:t>
            </a:r>
            <a:r>
              <a:rPr lang="en-US" altLang="ko-KR" sz="2500" dirty="0">
                <a:latin typeface="+mn-ea"/>
                <a:ea typeface="+mn-ea"/>
              </a:rPr>
              <a:t>interaction</a:t>
            </a:r>
            <a:r>
              <a:rPr lang="ko-KR" altLang="en-US" sz="2500" dirty="0">
                <a:latin typeface="+mn-ea"/>
                <a:ea typeface="+mn-ea"/>
              </a:rPr>
              <a:t> </a:t>
            </a:r>
            <a:r>
              <a:rPr lang="en-US" altLang="ko-KR" sz="2500" dirty="0">
                <a:latin typeface="+mn-ea"/>
                <a:ea typeface="+mn-ea"/>
              </a:rPr>
              <a:t>phase</a:t>
            </a:r>
            <a:endParaRPr kumimoji="1" lang="ko-KR" altLang="en-US" sz="2500" dirty="0">
              <a:latin typeface="+mn-ea"/>
              <a:ea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텍스트 개체 틀 2">
                <a:extLst>
                  <a:ext uri="{FF2B5EF4-FFF2-40B4-BE49-F238E27FC236}">
                    <a16:creationId xmlns:a16="http://schemas.microsoft.com/office/drawing/2014/main" id="{7B6DB2E5-E2BB-E3D8-DA27-0D7E4E71F11D}"/>
                  </a:ext>
                </a:extLst>
              </p:cNvPr>
              <p:cNvSpPr>
                <a:spLocks noGrp="1"/>
              </p:cNvSpPr>
              <p:nvPr>
                <p:ph type="body" idx="13"/>
              </p:nvPr>
            </p:nvSpPr>
            <p:spPr>
              <a:xfrm>
                <a:off x="113668" y="2866647"/>
                <a:ext cx="8984894" cy="3551550"/>
              </a:xfrm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" altLang="ko-KR" sz="2000" u="sng" dirty="0">
                    <a:latin typeface="+mn-ea"/>
                  </a:rPr>
                  <a:t>During the interaction phase</a:t>
                </a:r>
                <a:r>
                  <a:rPr lang="en" altLang="ko-KR" sz="2000" dirty="0">
                    <a:latin typeface="+mn-ea"/>
                  </a:rPr>
                  <a:t>, the source's flux appears to exhibit two distinct flux levels (panels a, b): a </a:t>
                </a:r>
                <a:r>
                  <a:rPr lang="en" altLang="ko-KR" sz="2000" b="1" dirty="0">
                    <a:solidFill>
                      <a:srgbClr val="FF0000"/>
                    </a:solidFill>
                    <a:latin typeface="+mn-ea"/>
                  </a:rPr>
                  <a:t>high-flux state</a:t>
                </a:r>
                <a:r>
                  <a:rPr lang="en" altLang="ko-KR" sz="2000" dirty="0">
                    <a:latin typeface="+mn-ea"/>
                  </a:rPr>
                  <a:t> and a</a:t>
                </a:r>
                <a:r>
                  <a:rPr lang="en" altLang="ko-KR" sz="2000" b="1" dirty="0">
                    <a:solidFill>
                      <a:srgbClr val="0000FF"/>
                    </a:solidFill>
                    <a:latin typeface="+mn-ea"/>
                  </a:rPr>
                  <a:t> low-flux state</a:t>
                </a:r>
                <a:r>
                  <a:rPr lang="en" altLang="ko-KR" sz="2000" b="1" dirty="0">
                    <a:latin typeface="+mn-ea"/>
                  </a:rPr>
                  <a:t> </a:t>
                </a:r>
                <a:br>
                  <a:rPr lang="en" altLang="ko-KR" sz="2000" b="1" dirty="0">
                    <a:solidFill>
                      <a:srgbClr val="FF0000"/>
                    </a:solidFill>
                    <a:latin typeface="+mn-ea"/>
                  </a:rPr>
                </a:br>
                <a:endParaRPr lang="en" altLang="ko-KR" sz="2000" dirty="0">
                  <a:latin typeface="+mn-ea"/>
                </a:endParaRPr>
              </a:p>
              <a:p>
                <a:pPr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" altLang="ko-KR" sz="2000" dirty="0">
                    <a:latin typeface="+mn-ea"/>
                  </a:rPr>
                  <a:t>While J0632 typically occupies one of the flux states within one</a:t>
                </a:r>
                <a:r>
                  <a:rPr lang="en" altLang="ko-KR" sz="2000" dirty="0">
                    <a:solidFill>
                      <a:srgbClr val="FF0000"/>
                    </a:solidFill>
                    <a:latin typeface="+mn-ea"/>
                  </a:rPr>
                  <a:t> </a:t>
                </a:r>
                <a:r>
                  <a:rPr lang="en" altLang="ko-KR" sz="2000" dirty="0">
                    <a:latin typeface="+mn-ea"/>
                  </a:rPr>
                  <a:t>orbital cycle, short-term transitions occur (panel (c))</a:t>
                </a:r>
                <a:br>
                  <a:rPr lang="en" altLang="ko-KR" sz="2000" dirty="0">
                    <a:latin typeface="+mn-ea"/>
                  </a:rPr>
                </a:br>
                <a:endParaRPr lang="en" altLang="ko-KR" sz="2000" dirty="0">
                  <a:latin typeface="+mn-ea"/>
                </a:endParaRPr>
              </a:p>
              <a:p>
                <a:pPr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ko-KR" sz="2000" dirty="0">
                    <a:latin typeface="+mn-ea"/>
                  </a:rPr>
                  <a:t>Runs test</a:t>
                </a:r>
                <a:r>
                  <a:rPr lang="ko-KR" altLang="en-US" sz="2000" dirty="0">
                    <a:latin typeface="+mn-ea"/>
                  </a:rPr>
                  <a:t> </a:t>
                </a:r>
                <a:r>
                  <a:rPr lang="en-US" altLang="ko-KR" sz="2000" dirty="0">
                    <a:latin typeface="+mn-ea"/>
                  </a:rPr>
                  <a:t>(Wald &amp; Wolfowitz 1940) suggests that the light-curve pattern in panel (c) is not produced by random fluctuations  (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ko-KR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ko-KR" sz="2000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ko-KR" sz="20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sz="2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altLang="ko-KR" sz="2000" dirty="0">
                    <a:latin typeface="+mn-ea"/>
                  </a:rPr>
                  <a:t>)</a:t>
                </a:r>
                <a:br>
                  <a:rPr lang="en-US" altLang="ko-KR" sz="2000" dirty="0">
                    <a:latin typeface="+mn-ea"/>
                  </a:rPr>
                </a:br>
                <a:endParaRPr lang="en-US" altLang="ko-KR" sz="2000" dirty="0">
                  <a:latin typeface="+mn-ea"/>
                </a:endParaRPr>
              </a:p>
              <a:p>
                <a:pPr marL="285750" indent="-285750"/>
                <a:r>
                  <a:rPr lang="en-US" altLang="ko-KR" sz="2000" b="1" dirty="0">
                    <a:latin typeface="+mn-ea"/>
                  </a:rPr>
                  <a:t>Source flux state during the interaction phase changed between MJDs 55600 and 55800 (</a:t>
                </a:r>
                <a:r>
                  <a:rPr lang="en-US" altLang="ko-KR" sz="2000" b="1" dirty="0">
                    <a:solidFill>
                      <a:srgbClr val="FF00FF"/>
                    </a:solidFill>
                    <a:latin typeface="+mn-ea"/>
                  </a:rPr>
                  <a:t>long term change</a:t>
                </a:r>
                <a:r>
                  <a:rPr lang="en-US" altLang="ko-KR" sz="2000" b="1" dirty="0">
                    <a:latin typeface="+mn-ea"/>
                  </a:rPr>
                  <a:t>)</a:t>
                </a:r>
              </a:p>
            </p:txBody>
          </p:sp>
        </mc:Choice>
        <mc:Fallback>
          <p:sp>
            <p:nvSpPr>
              <p:cNvPr id="3" name="텍스트 개체 틀 2">
                <a:extLst>
                  <a:ext uri="{FF2B5EF4-FFF2-40B4-BE49-F238E27FC236}">
                    <a16:creationId xmlns:a16="http://schemas.microsoft.com/office/drawing/2014/main" id="{7B6DB2E5-E2BB-E3D8-DA27-0D7E4E71F1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3"/>
              </p:nvPr>
            </p:nvSpPr>
            <p:spPr>
              <a:xfrm>
                <a:off x="113668" y="2866647"/>
                <a:ext cx="8984894" cy="3551550"/>
              </a:xfrm>
              <a:blipFill>
                <a:blip r:embed="rId4"/>
                <a:stretch>
                  <a:fillRect l="-706" t="-712" r="-1271" b="-213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5043913-24F4-B66A-37CF-FBF58C58FC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kumimoji="1" lang="en" altLang="en-US" dirty="0"/>
              <a:t>CDHY Workshop</a:t>
            </a:r>
            <a:endParaRPr kumimoji="1" lang="ko-Kore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AA80ACC-B785-F9C2-3FD7-471A866385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8</a:t>
            </a:fld>
            <a:endParaRPr kumimoji="1" lang="ko-Kore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6CF9632D-0A8E-EACC-BEBC-0B4E4523FE98}"/>
              </a:ext>
            </a:extLst>
          </p:cNvPr>
          <p:cNvSpPr/>
          <p:nvPr/>
        </p:nvSpPr>
        <p:spPr>
          <a:xfrm>
            <a:off x="4230278" y="1310618"/>
            <a:ext cx="450073" cy="44170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F329651-FE14-2B90-9688-06B90CA4B266}"/>
              </a:ext>
            </a:extLst>
          </p:cNvPr>
          <p:cNvSpPr/>
          <p:nvPr/>
        </p:nvSpPr>
        <p:spPr>
          <a:xfrm>
            <a:off x="4230278" y="1780732"/>
            <a:ext cx="450073" cy="441702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10" name="그림 9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76C1682-C9C2-CA04-B689-C20AF88B9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676" y="916059"/>
            <a:ext cx="2654511" cy="2005415"/>
          </a:xfrm>
          <a:prstGeom prst="rect">
            <a:avLst/>
          </a:prstGeom>
        </p:spPr>
      </p:pic>
      <p:pic>
        <p:nvPicPr>
          <p:cNvPr id="16" name="그림 15" descr="스크린샷, 도표, 텍스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F5AA29-8E83-D7D7-06FC-242FB5645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34" y="903114"/>
            <a:ext cx="2751391" cy="20268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67CBB0-9832-1EA5-F8D0-C5C193944267}"/>
              </a:ext>
            </a:extLst>
          </p:cNvPr>
          <p:cNvSpPr txBox="1"/>
          <p:nvPr/>
        </p:nvSpPr>
        <p:spPr>
          <a:xfrm>
            <a:off x="3939455" y="1034418"/>
            <a:ext cx="1265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200" b="1" dirty="0">
                <a:solidFill>
                  <a:srgbClr val="FF0000"/>
                </a:solidFill>
              </a:rPr>
              <a:t>High-flux state</a:t>
            </a:r>
            <a:endParaRPr kumimoji="1"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CE69E2-0EB9-A9F7-63F7-303AF6CB9EFF}"/>
              </a:ext>
            </a:extLst>
          </p:cNvPr>
          <p:cNvSpPr txBox="1"/>
          <p:nvPr/>
        </p:nvSpPr>
        <p:spPr>
          <a:xfrm>
            <a:off x="3647715" y="2226281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200" b="1" dirty="0">
                <a:solidFill>
                  <a:srgbClr val="0000FF"/>
                </a:solidFill>
              </a:rPr>
              <a:t>Low-flux state</a:t>
            </a:r>
            <a:endParaRPr kumimoji="1" lang="ko-KR" altLang="en-US" sz="1200" b="1" dirty="0">
              <a:solidFill>
                <a:srgbClr val="0000FF"/>
              </a:solidFill>
            </a:endParaRPr>
          </a:p>
        </p:txBody>
      </p:sp>
      <p:cxnSp>
        <p:nvCxnSpPr>
          <p:cNvPr id="13" name="직선 연결선[R] 12">
            <a:extLst>
              <a:ext uri="{FF2B5EF4-FFF2-40B4-BE49-F238E27FC236}">
                <a16:creationId xmlns:a16="http://schemas.microsoft.com/office/drawing/2014/main" id="{D59C62B5-8818-7C75-9FEB-0E5306E24D78}"/>
              </a:ext>
            </a:extLst>
          </p:cNvPr>
          <p:cNvCxnSpPr>
            <a:cxnSpLocks/>
          </p:cNvCxnSpPr>
          <p:nvPr/>
        </p:nvCxnSpPr>
        <p:spPr>
          <a:xfrm>
            <a:off x="6970939" y="1014858"/>
            <a:ext cx="0" cy="1597946"/>
          </a:xfrm>
          <a:prstGeom prst="line">
            <a:avLst/>
          </a:prstGeom>
          <a:ln w="28575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20283F7C-491F-0B1B-919F-50AE8FC6FEF7}"/>
              </a:ext>
            </a:extLst>
          </p:cNvPr>
          <p:cNvCxnSpPr>
            <a:cxnSpLocks/>
          </p:cNvCxnSpPr>
          <p:nvPr/>
        </p:nvCxnSpPr>
        <p:spPr>
          <a:xfrm>
            <a:off x="2230245" y="1386258"/>
            <a:ext cx="1165573" cy="0"/>
          </a:xfrm>
          <a:prstGeom prst="straightConnector1">
            <a:avLst/>
          </a:prstGeom>
          <a:ln w="41275">
            <a:solidFill>
              <a:srgbClr val="66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3A96ED2-031D-2712-BB74-C02A052A5946}"/>
              </a:ext>
            </a:extLst>
          </p:cNvPr>
          <p:cNvSpPr txBox="1"/>
          <p:nvPr/>
        </p:nvSpPr>
        <p:spPr>
          <a:xfrm>
            <a:off x="2175402" y="991949"/>
            <a:ext cx="1253869" cy="3385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ko-KR" sz="1600" b="1" dirty="0">
                <a:solidFill>
                  <a:srgbClr val="666666"/>
                </a:solidFill>
              </a:rPr>
              <a:t>Zoomed-in</a:t>
            </a:r>
            <a:endParaRPr kumimoji="1" lang="ko-KR" altLang="en-US" sz="1600" b="1" dirty="0">
              <a:solidFill>
                <a:srgbClr val="666666"/>
              </a:solidFill>
            </a:endParaRPr>
          </a:p>
        </p:txBody>
      </p:sp>
      <p:cxnSp>
        <p:nvCxnSpPr>
          <p:cNvPr id="14" name="직선 연결선[R] 13">
            <a:extLst>
              <a:ext uri="{FF2B5EF4-FFF2-40B4-BE49-F238E27FC236}">
                <a16:creationId xmlns:a16="http://schemas.microsoft.com/office/drawing/2014/main" id="{EC20D560-AE8C-06C3-9D58-1AF4136798FF}"/>
              </a:ext>
            </a:extLst>
          </p:cNvPr>
          <p:cNvCxnSpPr>
            <a:cxnSpLocks/>
          </p:cNvCxnSpPr>
          <p:nvPr/>
        </p:nvCxnSpPr>
        <p:spPr>
          <a:xfrm>
            <a:off x="6660776" y="1717846"/>
            <a:ext cx="310163" cy="0"/>
          </a:xfrm>
          <a:prstGeom prst="line">
            <a:avLst/>
          </a:prstGeom>
          <a:ln w="1270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[R] 19">
            <a:extLst>
              <a:ext uri="{FF2B5EF4-FFF2-40B4-BE49-F238E27FC236}">
                <a16:creationId xmlns:a16="http://schemas.microsoft.com/office/drawing/2014/main" id="{36A009F3-55B8-3E08-2145-10CBC79CAD88}"/>
              </a:ext>
            </a:extLst>
          </p:cNvPr>
          <p:cNvCxnSpPr>
            <a:cxnSpLocks/>
          </p:cNvCxnSpPr>
          <p:nvPr/>
        </p:nvCxnSpPr>
        <p:spPr>
          <a:xfrm>
            <a:off x="6970939" y="2021722"/>
            <a:ext cx="1805508" cy="0"/>
          </a:xfrm>
          <a:prstGeom prst="line">
            <a:avLst/>
          </a:prstGeom>
          <a:ln w="127000">
            <a:solidFill>
              <a:srgbClr val="0000FF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53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7" grpId="0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1829AF-0D8D-6670-0527-26A754E87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2" y="3477"/>
            <a:ext cx="9021256" cy="783181"/>
          </a:xfrm>
        </p:spPr>
        <p:txBody>
          <a:bodyPr>
            <a:noAutofit/>
          </a:bodyPr>
          <a:lstStyle/>
          <a:p>
            <a:r>
              <a:rPr lang="en" altLang="ko-KR" sz="2900" dirty="0"/>
              <a:t>Improved measurement of the orbital modulation</a:t>
            </a:r>
            <a:endParaRPr kumimoji="1" lang="ko-KR" altLang="en-US" sz="2900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65A7DE8-EAA4-D52C-E651-401ED86AE6E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373" y="3372116"/>
            <a:ext cx="5422144" cy="2970044"/>
          </a:xfrm>
        </p:spPr>
        <p:txBody>
          <a:bodyPr wrap="square" lIns="90000">
            <a:spAutoFit/>
          </a:bodyPr>
          <a:lstStyle/>
          <a:p>
            <a:pPr marL="285750" indent="-285750">
              <a:lnSpc>
                <a:spcPct val="100000"/>
              </a:lnSpc>
            </a:pPr>
            <a:r>
              <a:rPr lang="en-US" altLang="ko-KR" sz="1800" b="1" dirty="0"/>
              <a:t>We improved measurement of the orbital modulation </a:t>
            </a:r>
            <a:r>
              <a:rPr lang="en-US" altLang="ko-KR" sz="1800" dirty="0"/>
              <a:t>in the X-ray emission from J0632</a:t>
            </a:r>
          </a:p>
          <a:p>
            <a:pPr marL="285750" indent="-285750">
              <a:lnSpc>
                <a:spcPct val="100000"/>
              </a:lnSpc>
            </a:pPr>
            <a:r>
              <a:rPr lang="en-US" altLang="ko-KR" sz="1800" dirty="0"/>
              <a:t>This allowed an estimation for the duration of the </a:t>
            </a:r>
            <a:r>
              <a:rPr lang="en-US" altLang="ko-KR" sz="1800" b="1" dirty="0"/>
              <a:t>pulsar-disk interaction</a:t>
            </a:r>
          </a:p>
          <a:p>
            <a:pPr marL="285750" indent="-285750">
              <a:lnSpc>
                <a:spcPct val="100000"/>
              </a:lnSpc>
            </a:pPr>
            <a:r>
              <a:rPr lang="en-US" altLang="ko-KR" sz="1800" dirty="0"/>
              <a:t>Although discrepancies between instruments are observed, these are statistically insignificant</a:t>
            </a:r>
          </a:p>
          <a:p>
            <a:pPr marL="285750" indent="-285750">
              <a:lnSpc>
                <a:spcPct val="100000"/>
              </a:lnSpc>
            </a:pPr>
            <a:r>
              <a:rPr lang="en-US" altLang="ko-KR" sz="1800" dirty="0"/>
              <a:t>We also found that </a:t>
            </a:r>
            <a:r>
              <a:rPr lang="en-US" altLang="ko-KR" sz="1800" b="1" dirty="0"/>
              <a:t>spectra from</a:t>
            </a:r>
            <a:r>
              <a:rPr lang="en-US" altLang="ko-KR" sz="1800" dirty="0"/>
              <a:t> </a:t>
            </a:r>
            <a:r>
              <a:rPr lang="en-US" altLang="ko-KR" sz="1800" b="1" dirty="0"/>
              <a:t>the two “states” within the interaction phase</a:t>
            </a:r>
            <a:r>
              <a:rPr lang="en-US" altLang="ko-KR" sz="1800" dirty="0"/>
              <a:t> are </a:t>
            </a:r>
            <a:r>
              <a:rPr lang="en-US" altLang="ko-KR" sz="1800" b="1" dirty="0"/>
              <a:t>consistent</a:t>
            </a:r>
            <a:r>
              <a:rPr lang="en-US" altLang="ko-KR" sz="1800" dirty="0"/>
              <a:t> with each other</a:t>
            </a:r>
            <a:endParaRPr lang="ko-KR" altLang="en-US" sz="1800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8BF08536-9DF4-3AF3-DC74-960FB65656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kumimoji="1" lang="en" altLang="en-US"/>
              <a:t>CDHY Workshop</a:t>
            </a:r>
            <a:endParaRPr kumimoji="1" lang="ko-Kore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D8A8446-D0E0-C641-0472-1B06529B27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74E266-2130-3A45-BBD6-6803E0046C76}" type="slidenum">
              <a:rPr kumimoji="1" lang="ko-Kore-KR" altLang="en-US" smtClean="0"/>
              <a:t>9</a:t>
            </a:fld>
            <a:endParaRPr kumimoji="1" lang="ko-Kore-KR" altLang="en-US"/>
          </a:p>
        </p:txBody>
      </p:sp>
      <p:pic>
        <p:nvPicPr>
          <p:cNvPr id="5" name="그림 4" descr="텍스트, 도표, 라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565F04-DE6D-81F2-6084-B8006C048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87741"/>
            <a:ext cx="2963138" cy="2252872"/>
          </a:xfrm>
          <a:prstGeom prst="rect">
            <a:avLst/>
          </a:prstGeom>
        </p:spPr>
      </p:pic>
      <p:pic>
        <p:nvPicPr>
          <p:cNvPr id="7" name="그림 6" descr="텍스트, 도표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2549AE-72E8-4208-B2B7-E520E0D8A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139" y="887741"/>
            <a:ext cx="3063019" cy="2297264"/>
          </a:xfrm>
          <a:prstGeom prst="rect">
            <a:avLst/>
          </a:prstGeom>
        </p:spPr>
      </p:pic>
      <p:pic>
        <p:nvPicPr>
          <p:cNvPr id="13" name="그림 12" descr="텍스트, 도표, 라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95AF91A-A0C2-9864-DF8E-2EB7E2AB4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050" y="887741"/>
            <a:ext cx="3007530" cy="2297264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C2C132EC-9E0D-1988-B40C-0365F914E626}"/>
              </a:ext>
            </a:extLst>
          </p:cNvPr>
          <p:cNvGrpSpPr/>
          <p:nvPr/>
        </p:nvGrpSpPr>
        <p:grpSpPr>
          <a:xfrm>
            <a:off x="5721379" y="3200362"/>
            <a:ext cx="3134454" cy="2284619"/>
            <a:chOff x="6326663" y="3240509"/>
            <a:chExt cx="2751391" cy="2005415"/>
          </a:xfrm>
        </p:grpSpPr>
        <p:pic>
          <p:nvPicPr>
            <p:cNvPr id="14" name="그림 13" descr="텍스트, 스크린샷, 그래프, 라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AE36B0C7-6DAF-3257-E822-59B360CF7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26663" y="3240509"/>
              <a:ext cx="2751391" cy="2005415"/>
            </a:xfrm>
            <a:prstGeom prst="rect">
              <a:avLst/>
            </a:prstGeom>
          </p:spPr>
        </p:pic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3DA9A769-50FE-622E-E73E-63B1B731BA0B}"/>
                </a:ext>
              </a:extLst>
            </p:cNvPr>
            <p:cNvSpPr/>
            <p:nvPr/>
          </p:nvSpPr>
          <p:spPr>
            <a:xfrm>
              <a:off x="7347030" y="3635068"/>
              <a:ext cx="450073" cy="44170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88B820DE-AD42-82E8-6BCA-1657BE34ABE4}"/>
                </a:ext>
              </a:extLst>
            </p:cNvPr>
            <p:cNvSpPr/>
            <p:nvPr/>
          </p:nvSpPr>
          <p:spPr>
            <a:xfrm>
              <a:off x="7347030" y="4105182"/>
              <a:ext cx="450073" cy="44170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CE1211-2886-BE5D-7443-1F90BAB811C9}"/>
                </a:ext>
              </a:extLst>
            </p:cNvPr>
            <p:cNvSpPr txBox="1"/>
            <p:nvPr/>
          </p:nvSpPr>
          <p:spPr>
            <a:xfrm>
              <a:off x="7056207" y="3358868"/>
              <a:ext cx="12650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1200" b="1" dirty="0">
                  <a:solidFill>
                    <a:srgbClr val="FF0000"/>
                  </a:solidFill>
                </a:rPr>
                <a:t>High-flux state</a:t>
              </a:r>
              <a:endParaRPr kumimoji="1" lang="ko-KR" alt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236ECC7-28F3-F033-D91D-D0C957303EBF}"/>
                </a:ext>
              </a:extLst>
            </p:cNvPr>
            <p:cNvSpPr txBox="1"/>
            <p:nvPr/>
          </p:nvSpPr>
          <p:spPr>
            <a:xfrm>
              <a:off x="6764467" y="4550731"/>
              <a:ext cx="12362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1200" b="1" dirty="0">
                  <a:solidFill>
                    <a:srgbClr val="0000FF"/>
                  </a:solidFill>
                </a:rPr>
                <a:t>Low-flux state</a:t>
              </a:r>
              <a:endParaRPr kumimoji="1" lang="ko-KR" altLang="en-US" sz="1200" b="1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43" name="직선 연결선[R] 42">
            <a:extLst>
              <a:ext uri="{FF2B5EF4-FFF2-40B4-BE49-F238E27FC236}">
                <a16:creationId xmlns:a16="http://schemas.microsoft.com/office/drawing/2014/main" id="{516AA396-272F-5E12-95BB-3AAE3E540543}"/>
              </a:ext>
            </a:extLst>
          </p:cNvPr>
          <p:cNvCxnSpPr>
            <a:cxnSpLocks/>
          </p:cNvCxnSpPr>
          <p:nvPr/>
        </p:nvCxnSpPr>
        <p:spPr>
          <a:xfrm>
            <a:off x="1300180" y="959224"/>
            <a:ext cx="0" cy="181087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[R] 45">
            <a:extLst>
              <a:ext uri="{FF2B5EF4-FFF2-40B4-BE49-F238E27FC236}">
                <a16:creationId xmlns:a16="http://schemas.microsoft.com/office/drawing/2014/main" id="{98C08C38-DA39-874E-C7D7-4A86055A1AA8}"/>
              </a:ext>
            </a:extLst>
          </p:cNvPr>
          <p:cNvCxnSpPr>
            <a:cxnSpLocks/>
          </p:cNvCxnSpPr>
          <p:nvPr/>
        </p:nvCxnSpPr>
        <p:spPr>
          <a:xfrm>
            <a:off x="1138816" y="959224"/>
            <a:ext cx="0" cy="181087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[R] 49">
            <a:extLst>
              <a:ext uri="{FF2B5EF4-FFF2-40B4-BE49-F238E27FC236}">
                <a16:creationId xmlns:a16="http://schemas.microsoft.com/office/drawing/2014/main" id="{258E621B-D6CB-E959-DF7E-2A4811A24AEE}"/>
              </a:ext>
            </a:extLst>
          </p:cNvPr>
          <p:cNvCxnSpPr>
            <a:cxnSpLocks/>
          </p:cNvCxnSpPr>
          <p:nvPr/>
        </p:nvCxnSpPr>
        <p:spPr>
          <a:xfrm>
            <a:off x="4186817" y="995084"/>
            <a:ext cx="0" cy="182880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[R] 50">
            <a:extLst>
              <a:ext uri="{FF2B5EF4-FFF2-40B4-BE49-F238E27FC236}">
                <a16:creationId xmlns:a16="http://schemas.microsoft.com/office/drawing/2014/main" id="{F0CA7744-A5DB-E52C-8521-6128BE47F528}"/>
              </a:ext>
            </a:extLst>
          </p:cNvPr>
          <p:cNvCxnSpPr>
            <a:cxnSpLocks/>
          </p:cNvCxnSpPr>
          <p:nvPr/>
        </p:nvCxnSpPr>
        <p:spPr>
          <a:xfrm>
            <a:off x="7485830" y="995084"/>
            <a:ext cx="0" cy="181087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[R] 51">
            <a:extLst>
              <a:ext uri="{FF2B5EF4-FFF2-40B4-BE49-F238E27FC236}">
                <a16:creationId xmlns:a16="http://schemas.microsoft.com/office/drawing/2014/main" id="{C0744C70-5B2D-03B7-B9A3-89D656B8028F}"/>
              </a:ext>
            </a:extLst>
          </p:cNvPr>
          <p:cNvCxnSpPr>
            <a:cxnSpLocks/>
          </p:cNvCxnSpPr>
          <p:nvPr/>
        </p:nvCxnSpPr>
        <p:spPr>
          <a:xfrm>
            <a:off x="7306536" y="995084"/>
            <a:ext cx="0" cy="181087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[R] 55">
            <a:extLst>
              <a:ext uri="{FF2B5EF4-FFF2-40B4-BE49-F238E27FC236}">
                <a16:creationId xmlns:a16="http://schemas.microsoft.com/office/drawing/2014/main" id="{AF7F4CBD-FE02-29D8-B369-157FF6BA4259}"/>
              </a:ext>
            </a:extLst>
          </p:cNvPr>
          <p:cNvCxnSpPr>
            <a:cxnSpLocks/>
          </p:cNvCxnSpPr>
          <p:nvPr/>
        </p:nvCxnSpPr>
        <p:spPr>
          <a:xfrm>
            <a:off x="4384041" y="995085"/>
            <a:ext cx="0" cy="1828800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7" name="표 56">
                <a:extLst>
                  <a:ext uri="{FF2B5EF4-FFF2-40B4-BE49-F238E27FC236}">
                    <a16:creationId xmlns:a16="http://schemas.microsoft.com/office/drawing/2014/main" id="{2D4A8D5E-6424-F793-5B70-0931898045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2112805"/>
                  </p:ext>
                </p:extLst>
              </p:nvPr>
            </p:nvGraphicFramePr>
            <p:xfrm>
              <a:off x="5513836" y="5487360"/>
              <a:ext cx="3549540" cy="944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33671">
                      <a:extLst>
                        <a:ext uri="{9D8B030D-6E8A-4147-A177-3AD203B41FA5}">
                          <a16:colId xmlns:a16="http://schemas.microsoft.com/office/drawing/2014/main" val="1182133423"/>
                        </a:ext>
                      </a:extLst>
                    </a:gridCol>
                    <a:gridCol w="934611">
                      <a:extLst>
                        <a:ext uri="{9D8B030D-6E8A-4147-A177-3AD203B41FA5}">
                          <a16:colId xmlns:a16="http://schemas.microsoft.com/office/drawing/2014/main" val="2085420169"/>
                        </a:ext>
                      </a:extLst>
                    </a:gridCol>
                    <a:gridCol w="905435">
                      <a:extLst>
                        <a:ext uri="{9D8B030D-6E8A-4147-A177-3AD203B41FA5}">
                          <a16:colId xmlns:a16="http://schemas.microsoft.com/office/drawing/2014/main" val="3351692547"/>
                        </a:ext>
                      </a:extLst>
                    </a:gridCol>
                    <a:gridCol w="1075823">
                      <a:extLst>
                        <a:ext uri="{9D8B030D-6E8A-4147-A177-3AD203B41FA5}">
                          <a16:colId xmlns:a16="http://schemas.microsoft.com/office/drawing/2014/main" val="1528009689"/>
                        </a:ext>
                      </a:extLst>
                    </a:gridCol>
                  </a:tblGrid>
                  <a:tr h="270175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+mn-ea"/>
                              <a:ea typeface="+mn-ea"/>
                            </a:rPr>
                            <a:t>state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2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2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ko-KR" sz="1200" i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ko-KR" sz="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altLang="ko-KR" sz="800" dirty="0" smtClean="0">
                                    <a:solidFill>
                                      <a:schemeClr val="tx1"/>
                                    </a:solidFill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kumimoji="1" lang="en-US" altLang="ko-KR" sz="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ko-KR" sz="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ko-KR" sz="800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p>
                                </m:sSup>
                                <m:r>
                                  <a:rPr kumimoji="1" lang="en-US" altLang="ko-KR" sz="8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kumimoji="1" lang="en-US" altLang="ko-KR" sz="800" b="0" i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sSup>
                                  <m:sSupPr>
                                    <m:ctrlPr>
                                      <a:rPr kumimoji="1" lang="en-US" altLang="ko-KR" sz="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ko-KR" sz="8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kumimoji="1" lang="en-US" altLang="ko-KR" sz="800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 altLang="ko-KR" sz="800" dirty="0">
                                    <a:solidFill>
                                      <a:schemeClr val="tx1"/>
                                    </a:solidFill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sz="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200" b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𝚪</m:t>
                                </m:r>
                              </m:oMath>
                            </m:oMathPara>
                          </a14:m>
                          <a:endParaRPr lang="ko-KR" altLang="en-US" sz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altLang="ko-KR" sz="1200" b="0" i="1" smtClean="0">
                                        <a:latin typeface="Cambria Math" panose="02040503050406030204" pitchFamily="18" charset="0"/>
                                      </a:rPr>
                                      <m:t>2−10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ko-KR" sz="1200" b="0" i="0" smtClean="0">
                                        <a:latin typeface="Cambria Math" panose="02040503050406030204" pitchFamily="18" charset="0"/>
                                      </a:rPr>
                                      <m:t>keV</m:t>
                                    </m:r>
                                  </m:sub>
                                </m:sSub>
                              </m:oMath>
                              <m:oMath xmlns:m="http://schemas.openxmlformats.org/officeDocument/2006/math">
                                <m:r>
                                  <a:rPr lang="en-US" altLang="ko-KR" sz="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altLang="ko-KR" sz="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ko-KR" sz="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ko-KR" sz="800" b="0" i="1" smtClean="0">
                                        <a:latin typeface="Cambria Math" panose="02040503050406030204" pitchFamily="18" charset="0"/>
                                      </a:rPr>
                                      <m:t>−12</m:t>
                                    </m:r>
                                  </m:sup>
                                </m:sSup>
                                <m:r>
                                  <a:rPr lang="en-US" altLang="ko-KR" sz="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ko-KR" sz="800" b="0" i="0" smtClean="0">
                                    <a:latin typeface="Cambria Math" panose="02040503050406030204" pitchFamily="18" charset="0"/>
                                  </a:rPr>
                                  <m:t>erg</m:t>
                                </m:r>
                                <m:r>
                                  <a:rPr lang="en-US" altLang="ko-KR" sz="8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altLang="ko-KR" sz="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800" b="0" i="0" smtClean="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e>
                                  <m:sup>
                                    <m:r>
                                      <a:rPr lang="en-US" altLang="ko-KR" sz="800" b="0" i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lang="en-US" altLang="ko-KR" sz="800" b="0" i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sSup>
                                  <m:sSupPr>
                                    <m:ctrlPr>
                                      <a:rPr lang="en-US" altLang="ko-KR" sz="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ko-KR" sz="8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en-US" altLang="ko-KR" sz="800" b="0" i="0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  <m:r>
                                  <a:rPr lang="en-US" altLang="ko-KR" sz="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01936748"/>
                      </a:ext>
                    </a:extLst>
                  </a:tr>
                  <a:tr h="270175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rgbClr val="FF0000"/>
                              </a:solidFill>
                            </a:rPr>
                            <a:t>High</a:t>
                          </a:r>
                          <a:endParaRPr lang="ko-KR" altLang="en-US" sz="1200" dirty="0">
                            <a:solidFill>
                              <a:srgbClr val="FF0000"/>
                            </a:solidFill>
                            <a:latin typeface="+mn-ea"/>
                            <a:ea typeface="+mn-e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+mn-ea"/>
                              <a:ea typeface="+mn-ea"/>
                            </a:rPr>
                            <a:t>0.69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+mn-ea"/>
                              <a:ea typeface="+mn-ea"/>
                            </a:rPr>
                            <a:t>0.04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+mn-ea"/>
                              <a:ea typeface="+mn-ea"/>
                            </a:rPr>
                            <a:t>1.67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+mn-ea"/>
                              <a:ea typeface="+mn-ea"/>
                            </a:rPr>
                            <a:t>0.03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+mn-ea"/>
                              <a:ea typeface="+mn-ea"/>
                            </a:rPr>
                            <a:t>2.92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+mn-ea"/>
                              <a:ea typeface="+mn-ea"/>
                            </a:rPr>
                            <a:t>0.22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31776854"/>
                      </a:ext>
                    </a:extLst>
                  </a:tr>
                  <a:tr h="270175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rgbClr val="0000FF"/>
                              </a:solidFill>
                            </a:rPr>
                            <a:t>Low</a:t>
                          </a:r>
                          <a:endParaRPr lang="ko-KR" altLang="en-US" sz="1200" dirty="0">
                            <a:solidFill>
                              <a:srgbClr val="0000FF"/>
                            </a:solidFill>
                            <a:latin typeface="+mn-ea"/>
                            <a:ea typeface="+mn-e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+mn-ea"/>
                              <a:ea typeface="+mn-ea"/>
                            </a:rPr>
                            <a:t>0.73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+mn-ea"/>
                              <a:ea typeface="+mn-ea"/>
                            </a:rPr>
                            <a:t>0.06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+mn-ea"/>
                              <a:ea typeface="+mn-ea"/>
                            </a:rPr>
                            <a:t>1.71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+mn-ea"/>
                              <a:ea typeface="+mn-ea"/>
                            </a:rPr>
                            <a:t>0.05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+mn-ea"/>
                              <a:ea typeface="+mn-ea"/>
                            </a:rPr>
                            <a:t>2.00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+mn-ea"/>
                              <a:ea typeface="+mn-ea"/>
                            </a:rPr>
                            <a:t>0.23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580710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7" name="표 56">
                <a:extLst>
                  <a:ext uri="{FF2B5EF4-FFF2-40B4-BE49-F238E27FC236}">
                    <a16:creationId xmlns:a16="http://schemas.microsoft.com/office/drawing/2014/main" id="{2D4A8D5E-6424-F793-5B70-0931898045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2112805"/>
                  </p:ext>
                </p:extLst>
              </p:nvPr>
            </p:nvGraphicFramePr>
            <p:xfrm>
              <a:off x="5513836" y="5487360"/>
              <a:ext cx="3549540" cy="944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33671">
                      <a:extLst>
                        <a:ext uri="{9D8B030D-6E8A-4147-A177-3AD203B41FA5}">
                          <a16:colId xmlns:a16="http://schemas.microsoft.com/office/drawing/2014/main" val="1182133423"/>
                        </a:ext>
                      </a:extLst>
                    </a:gridCol>
                    <a:gridCol w="934611">
                      <a:extLst>
                        <a:ext uri="{9D8B030D-6E8A-4147-A177-3AD203B41FA5}">
                          <a16:colId xmlns:a16="http://schemas.microsoft.com/office/drawing/2014/main" val="2085420169"/>
                        </a:ext>
                      </a:extLst>
                    </a:gridCol>
                    <a:gridCol w="905435">
                      <a:extLst>
                        <a:ext uri="{9D8B030D-6E8A-4147-A177-3AD203B41FA5}">
                          <a16:colId xmlns:a16="http://schemas.microsoft.com/office/drawing/2014/main" val="3351692547"/>
                        </a:ext>
                      </a:extLst>
                    </a:gridCol>
                    <a:gridCol w="1075823">
                      <a:extLst>
                        <a:ext uri="{9D8B030D-6E8A-4147-A177-3AD203B41FA5}">
                          <a16:colId xmlns:a16="http://schemas.microsoft.com/office/drawing/2014/main" val="1528009689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chemeClr val="tx1"/>
                              </a:solidFill>
                              <a:latin typeface="+mn-ea"/>
                              <a:ea typeface="+mn-ea"/>
                            </a:rPr>
                            <a:t>state</a:t>
                          </a:r>
                          <a:endParaRPr lang="ko-KR" altLang="en-US" sz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68919" t="-3226" r="-212162" b="-1548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76056" t="-3226" r="-121127" b="-1548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30588" t="-3226" r="-1176" b="-1548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193674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rgbClr val="FF0000"/>
                              </a:solidFill>
                            </a:rPr>
                            <a:t>High</a:t>
                          </a:r>
                          <a:endParaRPr lang="ko-KR" altLang="en-US" sz="1200" dirty="0">
                            <a:solidFill>
                              <a:srgbClr val="FF0000"/>
                            </a:solidFill>
                            <a:latin typeface="+mn-ea"/>
                            <a:ea typeface="+mn-e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68919" t="-145455" r="-212162" b="-1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76056" t="-145455" r="-121127" b="-1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30588" t="-145455" r="-1176" b="-1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177685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>
                              <a:solidFill>
                                <a:srgbClr val="0000FF"/>
                              </a:solidFill>
                            </a:rPr>
                            <a:t>Low</a:t>
                          </a:r>
                          <a:endParaRPr lang="ko-KR" altLang="en-US" sz="1200" dirty="0">
                            <a:solidFill>
                              <a:srgbClr val="0000FF"/>
                            </a:solidFill>
                            <a:latin typeface="+mn-ea"/>
                            <a:ea typeface="+mn-ea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68919" t="-245455" r="-212162" b="-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76056" t="-245455" r="-121127" b="-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30588" t="-245455" r="-1176" b="-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807102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9" name="그룹 18">
            <a:extLst>
              <a:ext uri="{FF2B5EF4-FFF2-40B4-BE49-F238E27FC236}">
                <a16:creationId xmlns:a16="http://schemas.microsoft.com/office/drawing/2014/main" id="{C1F75968-BF0C-0D63-6A2F-80A5FB0864B3}"/>
              </a:ext>
            </a:extLst>
          </p:cNvPr>
          <p:cNvGrpSpPr/>
          <p:nvPr/>
        </p:nvGrpSpPr>
        <p:grpSpPr>
          <a:xfrm>
            <a:off x="46286" y="887741"/>
            <a:ext cx="9033152" cy="2329504"/>
            <a:chOff x="46286" y="887741"/>
            <a:chExt cx="9033152" cy="2329504"/>
          </a:xfrm>
        </p:grpSpPr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BDBB591E-1475-7220-12BC-3202898B1BD0}"/>
                </a:ext>
              </a:extLst>
            </p:cNvPr>
            <p:cNvGrpSpPr/>
            <p:nvPr/>
          </p:nvGrpSpPr>
          <p:grpSpPr>
            <a:xfrm>
              <a:off x="46286" y="887741"/>
              <a:ext cx="9033152" cy="2329504"/>
              <a:chOff x="34176" y="895561"/>
              <a:chExt cx="9033152" cy="2329504"/>
            </a:xfrm>
          </p:grpSpPr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5AE5E2BC-062D-8152-2543-615D774CA6B9}"/>
                  </a:ext>
                </a:extLst>
              </p:cNvPr>
              <p:cNvGrpSpPr/>
              <p:nvPr/>
            </p:nvGrpSpPr>
            <p:grpSpPr>
              <a:xfrm>
                <a:off x="34176" y="895561"/>
                <a:ext cx="9033152" cy="2329504"/>
                <a:chOff x="34176" y="895561"/>
                <a:chExt cx="9033152" cy="2329504"/>
              </a:xfrm>
            </p:grpSpPr>
            <p:pic>
              <p:nvPicPr>
                <p:cNvPr id="11" name="Main graphic">
                  <a:extLst>
                    <a:ext uri="{FF2B5EF4-FFF2-40B4-BE49-F238E27FC236}">
                      <a16:creationId xmlns:a16="http://schemas.microsoft.com/office/drawing/2014/main" id="{7FEFA237-0DF6-16F8-C504-8397A138550C}"/>
                    </a:ext>
                  </a:extLst>
                </p:cNvPr>
                <p:cNvPicPr/>
                <p:nvPr/>
              </p:nvPicPr>
              <p:blipFill>
                <a:blip r:embed="rId8"/>
                <a:srcRect r="52296"/>
                <a:stretch>
                  <a:fillRect/>
                </a:stretch>
              </p:blipFill>
              <p:spPr>
                <a:xfrm>
                  <a:off x="3075790" y="923107"/>
                  <a:ext cx="3027633" cy="227441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" name="Main graphic">
                  <a:extLst>
                    <a:ext uri="{FF2B5EF4-FFF2-40B4-BE49-F238E27FC236}">
                      <a16:creationId xmlns:a16="http://schemas.microsoft.com/office/drawing/2014/main" id="{EAE21F49-C3B4-7D70-69C7-3AC63DC95D45}"/>
                    </a:ext>
                  </a:extLst>
                </p:cNvPr>
                <p:cNvPicPr/>
                <p:nvPr/>
              </p:nvPicPr>
              <p:blipFill>
                <a:blip r:embed="rId9"/>
                <a:srcRect l="53117"/>
                <a:stretch>
                  <a:fillRect/>
                </a:stretch>
              </p:blipFill>
              <p:spPr>
                <a:xfrm>
                  <a:off x="34176" y="895561"/>
                  <a:ext cx="3041916" cy="2329504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6" name="Main graphic">
                  <a:extLst>
                    <a:ext uri="{FF2B5EF4-FFF2-40B4-BE49-F238E27FC236}">
                      <a16:creationId xmlns:a16="http://schemas.microsoft.com/office/drawing/2014/main" id="{85F4D5C9-0B48-3E7D-C69C-3C9B3250F890}"/>
                    </a:ext>
                  </a:extLst>
                </p:cNvPr>
                <p:cNvPicPr/>
                <p:nvPr/>
              </p:nvPicPr>
              <p:blipFill>
                <a:blip r:embed="rId8"/>
                <a:srcRect l="53483"/>
                <a:stretch>
                  <a:fillRect/>
                </a:stretch>
              </p:blipFill>
              <p:spPr>
                <a:xfrm>
                  <a:off x="6115050" y="923107"/>
                  <a:ext cx="2952278" cy="2274412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cxnSp>
            <p:nvCxnSpPr>
              <p:cNvPr id="12" name="직선 연결선[R] 11">
                <a:extLst>
                  <a:ext uri="{FF2B5EF4-FFF2-40B4-BE49-F238E27FC236}">
                    <a16:creationId xmlns:a16="http://schemas.microsoft.com/office/drawing/2014/main" id="{2A8CEDD3-0499-5949-5F66-4E4E04CA7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316" y="923107"/>
                <a:ext cx="0" cy="2106964"/>
              </a:xfrm>
              <a:prstGeom prst="line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[R] 27">
                <a:extLst>
                  <a:ext uri="{FF2B5EF4-FFF2-40B4-BE49-F238E27FC236}">
                    <a16:creationId xmlns:a16="http://schemas.microsoft.com/office/drawing/2014/main" id="{B863C7B5-D089-50A1-39CD-E01858A5FE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3715" y="923107"/>
                <a:ext cx="0" cy="2106964"/>
              </a:xfrm>
              <a:prstGeom prst="line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[R] 28">
                <a:extLst>
                  <a:ext uri="{FF2B5EF4-FFF2-40B4-BE49-F238E27FC236}">
                    <a16:creationId xmlns:a16="http://schemas.microsoft.com/office/drawing/2014/main" id="{36E827A3-9374-1BA5-5078-C5EA39E85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59620" y="941037"/>
                <a:ext cx="0" cy="2035246"/>
              </a:xfrm>
              <a:prstGeom prst="line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[R] 33">
                <a:extLst>
                  <a:ext uri="{FF2B5EF4-FFF2-40B4-BE49-F238E27FC236}">
                    <a16:creationId xmlns:a16="http://schemas.microsoft.com/office/drawing/2014/main" id="{5BB05758-9438-5E6D-BBEB-C76BC4E1D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3737" y="941037"/>
                <a:ext cx="0" cy="2035246"/>
              </a:xfrm>
              <a:prstGeom prst="line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[R] 34">
                <a:extLst>
                  <a:ext uri="{FF2B5EF4-FFF2-40B4-BE49-F238E27FC236}">
                    <a16:creationId xmlns:a16="http://schemas.microsoft.com/office/drawing/2014/main" id="{AAA53FA3-2A42-2A04-C420-D7D2A7569C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15444" y="949351"/>
                <a:ext cx="0" cy="2035246"/>
              </a:xfrm>
              <a:prstGeom prst="line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[R] 35">
                <a:extLst>
                  <a:ext uri="{FF2B5EF4-FFF2-40B4-BE49-F238E27FC236}">
                    <a16:creationId xmlns:a16="http://schemas.microsoft.com/office/drawing/2014/main" id="{CC32A18D-2208-6044-06DD-5D0BB4A0EF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7145" y="949351"/>
                <a:ext cx="0" cy="2035246"/>
              </a:xfrm>
              <a:prstGeom prst="line">
                <a:avLst/>
              </a:prstGeom>
              <a:ln w="25400">
                <a:solidFill>
                  <a:schemeClr val="bg2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8936481-466B-21E4-4E0E-7089B56F5E97}"/>
                </a:ext>
              </a:extLst>
            </p:cNvPr>
            <p:cNvSpPr txBox="1"/>
            <p:nvPr/>
          </p:nvSpPr>
          <p:spPr>
            <a:xfrm>
              <a:off x="7883600" y="2730556"/>
              <a:ext cx="115153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000" b="1" dirty="0"/>
                <a:t>(Malyshev+2019)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557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P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st">
      <a:majorFont>
        <a:latin typeface="Helvetica Neue"/>
        <a:ea typeface=""/>
        <a:cs typeface=""/>
      </a:majorFont>
      <a:minorFont>
        <a:latin typeface="Helvetica Neue"/>
        <a:ea typeface="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P" id="{63728991-3501-DF47-A097-4D75C548AF8D}" vid="{8C8633B4-526D-A649-8D50-8A2F4651B516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JP</Template>
  <TotalTime>10032</TotalTime>
  <Words>1428</Words>
  <Application>Microsoft Macintosh PowerPoint</Application>
  <PresentationFormat>화면 슬라이드 쇼(4:3)</PresentationFormat>
  <Paragraphs>181</Paragraphs>
  <Slides>18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3" baseType="lpstr">
      <vt:lpstr>맑은 고딕</vt:lpstr>
      <vt:lpstr>Arial</vt:lpstr>
      <vt:lpstr>Cambria Math</vt:lpstr>
      <vt:lpstr>Helvetica Neue</vt:lpstr>
      <vt:lpstr>JP</vt:lpstr>
      <vt:lpstr>TeV γ-ray Binary HESS J0632+057: Multi-Wavelength Insights into Pulsar–Disk Interactions</vt:lpstr>
      <vt:lpstr>Outline</vt:lpstr>
      <vt:lpstr>What are TeV Gamma-ray Binaries?</vt:lpstr>
      <vt:lpstr>HESS J0632+057: A Unique Laboratory</vt:lpstr>
      <vt:lpstr>An intrabinary shock scenario for J0632</vt:lpstr>
      <vt:lpstr>Our Multi-Wavelength Observation Campaign</vt:lpstr>
      <vt:lpstr>PowerPoint 프레젠테이션</vt:lpstr>
      <vt:lpstr>Hint for two X-ray flux states during the interaction phase</vt:lpstr>
      <vt:lpstr>Improved measurement of the orbital modulation</vt:lpstr>
      <vt:lpstr>An intriguing long-term Hα equivalent width trend and Swift/UVOT Data Analysis: Companion Flares</vt:lpstr>
      <vt:lpstr>We found independent X-ray and TeV variabilities</vt:lpstr>
      <vt:lpstr>Interpretations</vt:lpstr>
      <vt:lpstr>Correleration between X-ray flux and Hα EW</vt:lpstr>
      <vt:lpstr>X-ray and TeV variabilities in the context of IBS models</vt:lpstr>
      <vt:lpstr>Summary and Future Work</vt:lpstr>
      <vt:lpstr>Thank you for your attention</vt:lpstr>
      <vt:lpstr>Backup</vt:lpstr>
      <vt:lpstr>Backup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Proposal Title</dc:title>
  <dc:creator>박재근</dc:creator>
  <cp:lastModifiedBy>박재근</cp:lastModifiedBy>
  <cp:revision>602</cp:revision>
  <dcterms:created xsi:type="dcterms:W3CDTF">2021-10-08T03:51:57Z</dcterms:created>
  <dcterms:modified xsi:type="dcterms:W3CDTF">2025-10-10T14:58:59Z</dcterms:modified>
</cp:coreProperties>
</file>