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7" r:id="rId4"/>
    <p:sldId id="276" r:id="rId5"/>
    <p:sldId id="912" r:id="rId6"/>
    <p:sldId id="913" r:id="rId7"/>
    <p:sldId id="911" r:id="rId8"/>
    <p:sldId id="274" r:id="rId9"/>
    <p:sldId id="260" r:id="rId10"/>
    <p:sldId id="914" r:id="rId11"/>
    <p:sldId id="262" r:id="rId12"/>
    <p:sldId id="263" r:id="rId13"/>
    <p:sldId id="916" r:id="rId14"/>
    <p:sldId id="915" r:id="rId15"/>
    <p:sldId id="265" r:id="rId16"/>
    <p:sldId id="917" r:id="rId17"/>
    <p:sldId id="266" r:id="rId18"/>
    <p:sldId id="259" r:id="rId19"/>
    <p:sldId id="267" r:id="rId20"/>
    <p:sldId id="268" r:id="rId21"/>
    <p:sldId id="270" r:id="rId22"/>
    <p:sldId id="273" r:id="rId23"/>
    <p:sldId id="1005" r:id="rId24"/>
    <p:sldId id="275" r:id="rId25"/>
    <p:sldId id="1000" r:id="rId26"/>
    <p:sldId id="989" r:id="rId27"/>
    <p:sldId id="1002" r:id="rId28"/>
    <p:sldId id="1003" r:id="rId29"/>
    <p:sldId id="1001" r:id="rId30"/>
    <p:sldId id="939" r:id="rId31"/>
    <p:sldId id="1004" r:id="rId32"/>
    <p:sldId id="1009" r:id="rId33"/>
    <p:sldId id="1011" r:id="rId34"/>
    <p:sldId id="918" r:id="rId35"/>
    <p:sldId id="1012" r:id="rId36"/>
    <p:sldId id="994" r:id="rId37"/>
    <p:sldId id="1014" r:id="rId38"/>
    <p:sldId id="1013" r:id="rId39"/>
    <p:sldId id="1007" r:id="rId40"/>
    <p:sldId id="1008" r:id="rId41"/>
    <p:sldId id="264" r:id="rId42"/>
    <p:sldId id="101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7"/>
    <p:restoredTop sz="89366"/>
  </p:normalViewPr>
  <p:slideViewPr>
    <p:cSldViewPr snapToGrid="0">
      <p:cViewPr>
        <p:scale>
          <a:sx n="95" d="100"/>
          <a:sy n="95" d="100"/>
        </p:scale>
        <p:origin x="-29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1E883-2366-4F4E-B4D9-2B04DEEE1416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C8C0A-3E72-E54D-A41A-DC6B8CB9B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6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ype_IIb_supernov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tar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source sensitivity for DAV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decisive and unambiguous indication of acceleration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protons in SNRs can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provided by observations of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rays at energies up to 100 TeV and beyond. Because of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Klein-Nishina eﬀect the eﬃciency of inverse Compton scattering in this energy band 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dramatically reduced. Therefore unlike other energy intervals, the interpretation of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observations at these energies is free of confusion and reduces to the only possible mecha-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decay of secondary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π0-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meson. Although the potential of the current ground-based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instruments for detection of such energetic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rays is limited, it is expected that the next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 arrays of imaging Cherenkov telescopes optimized in the multi–TeV energy range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become powerful tools for this kind of studies 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3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want small telescopes. Wide field of view. And cheap – so you can have lots of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78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650913" y="303213"/>
            <a:ext cx="27303413" cy="15359062"/>
          </a:xfrm>
          <a:ln/>
        </p:spPr>
      </p:sp>
      <p:sp>
        <p:nvSpPr>
          <p:cNvPr id="4096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07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4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26338-3F56-7FA9-33BC-D116394D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37E29-E31B-7AB1-9413-F5F1EABBA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D494F-AB56-CDCA-BBA7-CA016565D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11FA7-A8D5-86B4-0880-5B4E3BF91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D815E-BCEB-2245-9AD9-0BB86ADCCE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96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PANOSETIT scopes exceeds LHAASO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25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650913" y="303213"/>
            <a:ext cx="27303413" cy="15359062"/>
          </a:xfrm>
          <a:ln/>
        </p:spPr>
      </p:sp>
      <p:sp>
        <p:nvSpPr>
          <p:cNvPr id="4096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5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3E0E-FF4F-A949-89DE-6FAE4526A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55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9CDF6-B673-5C99-1F29-9D6C90FF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EA2B8-28F6-B9BE-27A6-ADCD489DA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5FD8A-6FAD-56ED-1B4D-A8301B739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very hot star, one of the hottest stars in the Milky Way (about 200 000 degrees Celsius), has a fast stellar wind with speeds up to 16,000 km/s. Luminosity of 40,000 </a:t>
            </a:r>
            <a:r>
              <a:rPr lang="en-US" dirty="0" err="1"/>
              <a:t>Lsun</a:t>
            </a:r>
            <a:r>
              <a:rPr lang="en-US" dirty="0"/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conclude its appearance is due to the central star’s extremely high-speed winds blowing over a lumpy shell of supernova ejecta. High speed winds produced  throughout the lifetime of the remnant accelerate lower density ejecta material which is then photo-ionized by the central star.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84F5F-3576-BA2B-8ED5-E1EB8CBAD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3E0E-FF4F-A949-89DE-6FAE4526A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071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A5274-331C-57E7-75E1-9F1A8F282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975A1-97B0-ABAD-E38D-10C83CB27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F4A497-09E4-F5DA-1111-5F5E73FF6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very hot star, one of the hottest stars in the Milky Way (about 200 000 degrees Celsius), has a fast stellar wind with speeds up to 16,000 km/s.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B687F-E50F-05BC-0D5C-AF393EC6F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3E0E-FF4F-A949-89DE-6FAE4526A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655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54C-DE1B-2C70-BC4B-282B35023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109C0-8325-CBF4-9368-75E1C28D4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D7EBC-AA02-428F-55F8-103D680AA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7EA7C-3170-6ECA-B95A-72E0033C4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8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5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Tycho was a Type Ia. White dwarf. Clean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7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 tooltip="Type IIb supernova"/>
              </a:rPr>
              <a:t>Type IIb</a:t>
            </a:r>
            <a:r>
              <a:rPr lang="en-US" dirty="0"/>
              <a:t>, meaning it resulted from the internal collapse and violent explosion of a massive </a:t>
            </a:r>
            <a:r>
              <a:rPr lang="en-US" dirty="0">
                <a:hlinkClick r:id="rId4"/>
              </a:rPr>
              <a:t>star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shows the hadronic model. Green dashed is pion decay. Dotted is non-thermal Bremsstrahlung</a:t>
            </a:r>
          </a:p>
          <a:p>
            <a:endParaRPr lang="en-US" dirty="0"/>
          </a:p>
          <a:p>
            <a:r>
              <a:rPr lang="en-US" dirty="0"/>
              <a:t>Pure leptonic is ruled out. It would produce an IC component peaking at 100 GeV incompatible with the measurements: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“Having established the strength of the magnetic field inside Cas A, we immediately find several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consequences. First, given the age of the remnant,∼1010 s, only electrons with Lorentz factors</a:t>
            </a:r>
          </a:p>
          <a:p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 ≫106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aﬀected by energy losses. The resulting IC peak, which is calculated from 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 of CMB and FIR target-photon fields, would lie near 100 GeV in the spectrum, and its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spectral shape would be incompatible with that measured in the GeV band. The second consequence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that the peak energy flux of the IC component must be about a factor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Ucmb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≃250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 than that of the near-UV synchrotron emission radiated by the same electrons (Pohl 1996).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Consequently, the IC peak at 100 GeV is roughly a factor of 3 below the observed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 flux and thus,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 emission alone can hardly provide the bulk of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 emission at 100 GeV. It does contribute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significant part of it though, and the highest-energy TeV emission is fully accounted for by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highest-energy IC contribution. Both points indicate that an additional radiation component,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as from neutral-pion decay, is required. Therefore, we conclude that a purely leptonic model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very unlikely.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06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Gamma Cygni is more complex. From the MAGIC/Fermi study: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“In addition, we have shown that the maximum energy accel-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current SNR age is around a few TeV, while the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 energy reached at the beginning of the ST phase 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most few hundreds of TeV. Hence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Cygni is not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PeVatron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ST phase, nevertheless we cannot exclude that higher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energies could have been reached during the very early stage of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evolution. 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maximum energy of accelerated particles decreases in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like ∝t−2.55 and, at the present moment, it is around few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TeV while it reached an absolute maximum of about 100 TeV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free-expansion phase”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present the detection of very-high-energy gamma-ray emission above 100 TeV from HAWC J2227+610 with the High-Altitude Water </a:t>
            </a:r>
            <a:r>
              <a:rPr lang="en-US" dirty="0" err="1"/>
              <a:t>Cherenov</a:t>
            </a:r>
            <a:r>
              <a:rPr lang="en-US" dirty="0"/>
              <a:t> Gamma-Ray Observatory (HAWC) observatory. Combining our observations with previously published results by the Very Energetic Radiation Imaging Telescope Array System (VERTIAS), we interpret the gamma-ray emission from HAWC J2227+610 as emission from protons with a lower limit in their cutoff energy of 800 TeV. The most likely source of the protons is the associated supernova remnant G106.3+2.7, making it a good candidate for a Galactic </a:t>
            </a:r>
            <a:r>
              <a:rPr lang="en-US" dirty="0" err="1"/>
              <a:t>PeVatron</a:t>
            </a:r>
            <a:r>
              <a:rPr lang="en-US" dirty="0"/>
              <a:t>. However, a purely leptonic origin of the observed emission cannot be excluded at this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5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70875 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0.1 km^2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blue line is the source elevation at midnight on that 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0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SSTs (37 telescopes) increase the southern array effective area to 3 km^2. The USA is providing 10 cameras.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pSCT</a:t>
            </a:r>
            <a:r>
              <a:rPr lang="en-US" dirty="0"/>
              <a:t> (9m) camera is 8 degrees with 11,000 pixels an superb off-axis optics.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8C0A-3E72-E54D-A41A-DC6B8CB9BD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6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D8D7-80A7-4137-AD4C-038B41D01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3BE9-EF20-B835-CE35-7288686E0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70A86-2BE4-9601-12CB-049AEACA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CF8EF-4FBC-AD9F-C39F-5424E020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6C0DB-94ED-18F6-FCEB-DD118CE5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15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AADB-AD65-A61F-25B9-4287611F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9CEF1-5109-3B39-A75D-7A6EA82BE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CBADC-100B-2B56-94BF-2C2AE305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94188-C889-EF1D-C982-5D4FFC7D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47E8-99E4-FAE6-C494-0B74A414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18B10-9D8B-82F5-EDDA-14674F0E5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49E65-964F-F88A-E2BA-FBCE2E9DE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50CA2-D432-3765-2125-B90C5F6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8C041-2039-B982-8BB6-FD29A934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EB6C8-5249-E3D5-001C-1C14AE76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3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9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81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4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9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1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0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6EE3A-D575-C966-8F9F-7B04C975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F8911-1261-AEE6-A0D5-9227576A9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E7C36-1BD2-F968-AFFF-9B1CB0CB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004B1-7CF2-9960-7124-DE4C9DCA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98B96-42FC-CCF8-9546-2605420D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51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88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A42E-A2A6-05F5-7376-0A5E3384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B2F60-3390-2AA6-1821-EDBFF9554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489F0-AD38-31AD-3EB9-DB962FFA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1A0CF-74D3-8092-4E2E-7EBFAA0C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529F3-05FF-B508-6915-FC0F2791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8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C41E-A210-01D5-54CA-387B148D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1CED6-D2BB-6B2F-C2D9-B8D72F3D4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85E19-F9F7-090A-F8F0-9C8455E37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08FDE-8863-2790-14F6-B0E630FC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473B1-BD42-C4F5-68ED-D87FD767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2F965-97DA-3F64-CD55-2716F859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9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E9FE7-7EBA-D732-26A5-C080F498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C9EAB-77C8-3A5B-298C-AEA26ABC4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5A980-F896-A0BE-0E09-445E1AFC9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D90C4-3321-E003-298A-FD16195A6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B9600-7914-D4AC-E665-CFAB9077D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ABF6CF-BFA9-DDBC-80FA-29631D44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DB3EBE-1FCA-EE09-D2E7-93CA295C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C2C2F-435E-9C20-4A02-1A2AAD12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F379-84A7-F117-885D-B52524999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7FB51-0F33-D431-F757-A5746D3A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EEAA3-9A43-1426-886B-79E28C8D0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881E4-A304-C98F-D400-CF70A3E9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3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EEDC9-A637-C439-F1B5-2BAAF982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F33DC-B26D-E448-E073-1D2D532C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E0E74-AC10-E74A-9E9F-05109E7E7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9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A0AB-1DDA-4414-B77E-80F2EC1D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754B1-E698-D8A2-C3F2-ED66F735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8EA53-4BC8-1056-7C45-EDBDD948E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AE526-A850-6FDE-8E82-73886C98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50486-8134-DFE3-F351-D250ACF3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89DD4-E485-D4AE-3F93-72972396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23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695A-8A8D-6564-BCB7-4B88F8C8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05378B-D3C9-A3BF-DDCD-CE00EE49B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34268-0920-90A6-7421-86F966671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F5B6C-3CF3-DF26-9A5A-DF7D866A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28ED0-8C44-EE9E-BEDC-FBAB1303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B8EA9-5BDF-4B41-89D1-CF095FCB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4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22E92-0A64-C124-803A-1128604E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35353-071A-660D-5AE4-7E8AD7342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3AA8D-7EEB-0545-F9AD-C7DEB0074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48285A-5D2A-294F-956C-41262226AF5E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A1968-7AA1-2238-6501-00CC409E5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9E229-C77D-0EF5-DAD7-3DF01F90D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FC65C6-5460-A74B-A4FB-3620F55BE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F25A2-D187-9947-A04A-B80ADD3AFD7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985C64-0BED-A040-B54F-A0019000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https://upload.wikimedia.org/wikipedia/commons/6/63/Pa_30_cropped_%28SII%29_cleaned_up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https://upload.wikimedia.org/wikipedia/commons/c/c1/IRAS_00500%2B6713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B14E-B1CE-7084-7AB8-CD7282ADA5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Studying </a:t>
            </a:r>
            <a:r>
              <a:rPr lang="en-US" dirty="0" err="1"/>
              <a:t>PeVatron</a:t>
            </a:r>
            <a:r>
              <a:rPr lang="en-US" dirty="0"/>
              <a:t> candidates with VERITAS and PANOSETI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2D5DD-DA6E-B9A6-E983-07CFDDF16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90095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Jamie Holder</a:t>
            </a:r>
          </a:p>
          <a:p>
            <a:r>
              <a:rPr lang="en-US" dirty="0"/>
              <a:t>University of Delaware</a:t>
            </a:r>
          </a:p>
          <a:p>
            <a:endParaRPr lang="en-US" dirty="0"/>
          </a:p>
          <a:p>
            <a:r>
              <a:rPr lang="en-US" dirty="0"/>
              <a:t>CDHY </a:t>
            </a:r>
            <a:r>
              <a:rPr lang="en-US" dirty="0" err="1"/>
              <a:t>PeVatron</a:t>
            </a:r>
            <a:r>
              <a:rPr lang="en-US" dirty="0"/>
              <a:t> Workshop </a:t>
            </a:r>
          </a:p>
          <a:p>
            <a:r>
              <a:rPr lang="en-US" dirty="0"/>
              <a:t>Oct 8 – 10, 2025 </a:t>
            </a:r>
          </a:p>
          <a:p>
            <a:r>
              <a:rPr lang="en-US" dirty="0"/>
              <a:t>Nevis Labs, Columbia University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1BA6A4-736A-91BB-8A24-49723E20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45" y="462554"/>
            <a:ext cx="3756790" cy="8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C818F29A-187C-D373-CEEE-084F0C647A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2347" y="103680"/>
            <a:ext cx="1691811" cy="158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318BB-8EE1-EDE7-43EF-C3D610BC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570" y="399980"/>
            <a:ext cx="2938787" cy="1065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lue sign with white text&#10;&#10;Description automatically generated">
            <a:extLst>
              <a:ext uri="{FF2B5EF4-FFF2-40B4-BE49-F238E27FC236}">
                <a16:creationId xmlns:a16="http://schemas.microsoft.com/office/drawing/2014/main" id="{2432A81C-ECC6-32F6-CE56-E18822D8D3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36" r="33883"/>
          <a:stretch/>
        </p:blipFill>
        <p:spPr>
          <a:xfrm>
            <a:off x="194870" y="355010"/>
            <a:ext cx="2758190" cy="10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6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C7749-DA33-5D93-EF40-873B6593E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84924"/>
            <a:ext cx="10960249" cy="4351338"/>
          </a:xfrm>
        </p:spPr>
        <p:txBody>
          <a:bodyPr/>
          <a:lstStyle/>
          <a:p>
            <a:r>
              <a:rPr lang="en-US" dirty="0"/>
              <a:t>We have also recently searched for emission from the newly identified remnant of </a:t>
            </a:r>
            <a:r>
              <a:rPr lang="en-US" b="1" dirty="0"/>
              <a:t>SN 1181</a:t>
            </a:r>
            <a:r>
              <a:rPr lang="en-US" dirty="0"/>
              <a:t>.</a:t>
            </a:r>
          </a:p>
          <a:p>
            <a:r>
              <a:rPr lang="en-US" dirty="0"/>
              <a:t>This was likely a Type </a:t>
            </a:r>
            <a:r>
              <a:rPr lang="en-US" dirty="0" err="1"/>
              <a:t>Iax</a:t>
            </a:r>
            <a:r>
              <a:rPr lang="en-US" dirty="0"/>
              <a:t> supernova (WD-WD merger).</a:t>
            </a:r>
          </a:p>
          <a:p>
            <a:r>
              <a:rPr lang="en-US" dirty="0"/>
              <a:t>Low energy explosion, expanding into a low density medium.</a:t>
            </a:r>
          </a:p>
          <a:p>
            <a:r>
              <a:rPr lang="en-US" dirty="0"/>
              <a:t>No evidence for a signal – but unsurprising: modelling suggests any gamma-ray flux would be far below VERITAS and CTAO sensitivities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C7FC8682-D5A5-47DA-0F1D-606401C89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62136" y="2571791"/>
            <a:ext cx="3780375" cy="489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FF94E-6446-AD42-356D-99D878ECD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8" y="3127728"/>
            <a:ext cx="6220253" cy="3495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C7DC6-A214-62EF-C512-30CC9A075039}"/>
              </a:ext>
            </a:extLst>
          </p:cNvPr>
          <p:cNvSpPr txBox="1"/>
          <p:nvPr/>
        </p:nvSpPr>
        <p:spPr>
          <a:xfrm>
            <a:off x="4180518" y="6346181"/>
            <a:ext cx="239046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Fesen</a:t>
            </a:r>
            <a:r>
              <a:rPr lang="en-US" sz="1200" dirty="0">
                <a:solidFill>
                  <a:schemeClr val="bg1"/>
                </a:solidFill>
              </a:rPr>
              <a:t>, Schaefer &amp; </a:t>
            </a:r>
            <a:r>
              <a:rPr lang="en-US" sz="1200" dirty="0" err="1">
                <a:solidFill>
                  <a:schemeClr val="bg1"/>
                </a:solidFill>
              </a:rPr>
              <a:t>Patchick</a:t>
            </a:r>
            <a:r>
              <a:rPr lang="en-US" sz="1200" dirty="0">
                <a:solidFill>
                  <a:schemeClr val="bg1"/>
                </a:solidFill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105934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9A0B3-A4C1-D40C-CF2E-6807D4C7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3111"/>
            <a:ext cx="10515600" cy="4351338"/>
          </a:xfrm>
        </p:spPr>
        <p:txBody>
          <a:bodyPr/>
          <a:lstStyle/>
          <a:p>
            <a:r>
              <a:rPr lang="en-US" dirty="0"/>
              <a:t>Historical SNR do not appear to be cosmic ray </a:t>
            </a:r>
            <a:r>
              <a:rPr lang="en-US" dirty="0" err="1"/>
              <a:t>PeVatrons</a:t>
            </a:r>
            <a:r>
              <a:rPr lang="en-US" dirty="0"/>
              <a:t>. </a:t>
            </a:r>
          </a:p>
          <a:p>
            <a:r>
              <a:rPr lang="en-US" dirty="0"/>
              <a:t>What about interacting, middle-aged SNR?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27B59-570C-22DA-3C57-A625307B99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14"/>
          <a:stretch>
            <a:fillRect/>
          </a:stretch>
        </p:blipFill>
        <p:spPr>
          <a:xfrm>
            <a:off x="5222929" y="1763136"/>
            <a:ext cx="6163400" cy="4685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4C6BC-651A-8B5C-595E-777139104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5" y="2932069"/>
            <a:ext cx="4508133" cy="3517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A79F3F4A-D7CE-08C4-3511-7AA952C4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43" y="1763136"/>
            <a:ext cx="4330316" cy="68114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IC 443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:  A middle-aged (3-30kyr) supernova remnant in a complex environment.</a:t>
            </a:r>
          </a:p>
        </p:txBody>
      </p:sp>
    </p:spTree>
    <p:extLst>
      <p:ext uri="{BB962C8B-B14F-4D97-AF65-F5344CB8AC3E}">
        <p14:creationId xmlns:p14="http://schemas.microsoft.com/office/powerpoint/2010/main" val="4073174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43BCA-3D6D-AB0C-0F62-B737C402B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26BB6-86F1-8EE8-391A-5D2B5B01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4351338"/>
          </a:xfrm>
        </p:spPr>
        <p:txBody>
          <a:bodyPr/>
          <a:lstStyle/>
          <a:p>
            <a:r>
              <a:rPr lang="en-US" dirty="0"/>
              <a:t>VERITAS detects bright, extended TeV emission from the remnant.</a:t>
            </a:r>
          </a:p>
          <a:p>
            <a:r>
              <a:rPr lang="en-US" dirty="0"/>
              <a:t>Fermi-LAT clearly measures a low energy break, consistent with the pion bump due to cosmic ray proton interactions.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2E706-1B1F-5458-CFA3-C778B5A0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14" y="2345082"/>
            <a:ext cx="3502109" cy="35021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196738-5A75-12C8-1CA1-9C2760105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 r="50000"/>
          <a:stretch>
            <a:fillRect/>
          </a:stretch>
        </p:blipFill>
        <p:spPr bwMode="auto">
          <a:xfrm>
            <a:off x="5084736" y="2102560"/>
            <a:ext cx="6096000" cy="39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E33BA-550D-F1FA-A058-2CDBE928064E}"/>
              </a:ext>
            </a:extLst>
          </p:cNvPr>
          <p:cNvSpPr txBox="1"/>
          <p:nvPr/>
        </p:nvSpPr>
        <p:spPr>
          <a:xfrm>
            <a:off x="6419831" y="6453898"/>
            <a:ext cx="342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Ackermann et al, Science, 339, 807 (2013)</a:t>
            </a:r>
          </a:p>
        </p:txBody>
      </p:sp>
    </p:spTree>
    <p:extLst>
      <p:ext uri="{BB962C8B-B14F-4D97-AF65-F5344CB8AC3E}">
        <p14:creationId xmlns:p14="http://schemas.microsoft.com/office/powerpoint/2010/main" val="2620434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CDC79-383C-19B2-1DF7-22093D89C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CBF2D-4275-070B-EDDC-7AC1509A9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4351338"/>
          </a:xfrm>
        </p:spPr>
        <p:txBody>
          <a:bodyPr/>
          <a:lstStyle/>
          <a:p>
            <a:r>
              <a:rPr lang="en-US" dirty="0"/>
              <a:t>But the underlying proton spectrum does not extend to </a:t>
            </a:r>
            <a:r>
              <a:rPr lang="en-US" dirty="0" err="1"/>
              <a:t>PeV</a:t>
            </a:r>
            <a:r>
              <a:rPr lang="en-US" dirty="0"/>
              <a:t> energies.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9BF84E-CC59-156A-14C6-0E01E718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87" y="1816021"/>
            <a:ext cx="6552002" cy="4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94BC98-1C64-9BB8-C7AA-70D4272BDA67}"/>
              </a:ext>
            </a:extLst>
          </p:cNvPr>
          <p:cNvSpPr txBox="1"/>
          <p:nvPr/>
        </p:nvSpPr>
        <p:spPr>
          <a:xfrm>
            <a:off x="4248083" y="6438399"/>
            <a:ext cx="342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Ackermann et al, Science, 339, 807 (2013)</a:t>
            </a:r>
          </a:p>
        </p:txBody>
      </p:sp>
    </p:spTree>
    <p:extLst>
      <p:ext uri="{BB962C8B-B14F-4D97-AF65-F5344CB8AC3E}">
        <p14:creationId xmlns:p14="http://schemas.microsoft.com/office/powerpoint/2010/main" val="3278136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82D25-40A4-FC03-1CB6-FEE93128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17095"/>
            <a:ext cx="10840453" cy="5759868"/>
          </a:xfrm>
        </p:spPr>
        <p:txBody>
          <a:bodyPr/>
          <a:lstStyle/>
          <a:p>
            <a:r>
              <a:rPr lang="en-US" dirty="0"/>
              <a:t>One of the best </a:t>
            </a:r>
            <a:r>
              <a:rPr lang="en-US" dirty="0" err="1"/>
              <a:t>PeVatron</a:t>
            </a:r>
            <a:r>
              <a:rPr lang="en-US" dirty="0"/>
              <a:t> candidates in the northern sky was first firmly identified as a gamma-ray source by VERITAS in 2009.</a:t>
            </a:r>
          </a:p>
          <a:p>
            <a:r>
              <a:rPr lang="en-US" b="1" dirty="0"/>
              <a:t>SNR G106.3+2.7 </a:t>
            </a:r>
            <a:r>
              <a:rPr lang="en-US" dirty="0"/>
              <a:t>is a complex composite SNR, comprising a pulsar, a boomerang-shaped PWN and distinct ‘head’ and ‘tail’ regions.</a:t>
            </a:r>
          </a:p>
          <a:p>
            <a:r>
              <a:rPr lang="en-US" dirty="0"/>
              <a:t>HAWC see &gt;100 TeV emission from the head region (HAWC J2227+610), implying protons above 800 TeV.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8DCE0-8275-C88A-AD2A-7A04E8425DB2}"/>
              </a:ext>
            </a:extLst>
          </p:cNvPr>
          <p:cNvSpPr txBox="1"/>
          <p:nvPr/>
        </p:nvSpPr>
        <p:spPr>
          <a:xfrm>
            <a:off x="7636041" y="644090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Albert et al., </a:t>
            </a:r>
            <a:r>
              <a:rPr lang="en-US" sz="1400" dirty="0" err="1"/>
              <a:t>ApJL</a:t>
            </a:r>
            <a:r>
              <a:rPr lang="en-US" sz="1400" dirty="0"/>
              <a:t>, 896, L29 (2020)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5B5CAF1-970C-8663-EAA1-9F3BCEF7B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2"/>
          <a:stretch>
            <a:fillRect/>
          </a:stretch>
        </p:blipFill>
        <p:spPr bwMode="auto">
          <a:xfrm>
            <a:off x="838200" y="3176338"/>
            <a:ext cx="4703754" cy="3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53972-184C-C105-ECDC-C9793A3FF766}"/>
              </a:ext>
            </a:extLst>
          </p:cNvPr>
          <p:cNvSpPr txBox="1"/>
          <p:nvPr/>
        </p:nvSpPr>
        <p:spPr>
          <a:xfrm>
            <a:off x="1925054" y="645776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Pope et al., </a:t>
            </a:r>
            <a:r>
              <a:rPr lang="en-US" sz="1400" dirty="0" err="1"/>
              <a:t>ApJ</a:t>
            </a:r>
            <a:r>
              <a:rPr lang="en-US" sz="1400" dirty="0"/>
              <a:t>, 960, 75 (2024)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A0ABE-30A3-8D7C-F47F-029E0B95B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678" y="3202629"/>
            <a:ext cx="6356683" cy="312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7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5A559-3466-64D6-9190-BE9C4D1C5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8580" y="2089567"/>
            <a:ext cx="5964233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CFD996-DF81-2EC1-B79F-698BD6A46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089567"/>
            <a:ext cx="4524543" cy="42886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E8FEF7-64E1-3481-31F7-5C0813935F86}"/>
              </a:ext>
            </a:extLst>
          </p:cNvPr>
          <p:cNvSpPr txBox="1">
            <a:spLocks/>
          </p:cNvSpPr>
          <p:nvPr/>
        </p:nvSpPr>
        <p:spPr>
          <a:xfrm>
            <a:off x="838199" y="417095"/>
            <a:ext cx="10840453" cy="5759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VERITAS is also contributing to the exciting new topic of gamma-ray emitting microquasar outflows.</a:t>
            </a:r>
          </a:p>
          <a:p>
            <a:r>
              <a:rPr lang="en-US" dirty="0"/>
              <a:t>Results on </a:t>
            </a:r>
            <a:r>
              <a:rPr lang="en-US" b="1" dirty="0"/>
              <a:t>SS 433 </a:t>
            </a:r>
            <a:r>
              <a:rPr lang="en-US" dirty="0"/>
              <a:t>from this year’s ICRC.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600FF-B49F-15F1-AD6D-9F9D5D345A42}"/>
              </a:ext>
            </a:extLst>
          </p:cNvPr>
          <p:cNvSpPr txBox="1"/>
          <p:nvPr/>
        </p:nvSpPr>
        <p:spPr>
          <a:xfrm>
            <a:off x="4283242" y="6378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/abs/2509.21063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81800-CCC0-4C34-4C70-6287F9FEA750}"/>
              </a:ext>
            </a:extLst>
          </p:cNvPr>
          <p:cNvSpPr txBox="1"/>
          <p:nvPr/>
        </p:nvSpPr>
        <p:spPr>
          <a:xfrm>
            <a:off x="7457907" y="4720209"/>
            <a:ext cx="2125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Leptonic emission model</a:t>
            </a:r>
          </a:p>
        </p:txBody>
      </p:sp>
    </p:spTree>
    <p:extLst>
      <p:ext uri="{BB962C8B-B14F-4D97-AF65-F5344CB8AC3E}">
        <p14:creationId xmlns:p14="http://schemas.microsoft.com/office/powerpoint/2010/main" val="147033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DAEEBF-053F-942E-B366-69C1B21EA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140" y="2623063"/>
            <a:ext cx="4644852" cy="4241425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5C6AAD-D578-234E-D28A-99D7B1608C25}"/>
              </a:ext>
            </a:extLst>
          </p:cNvPr>
          <p:cNvSpPr txBox="1">
            <a:spLocks/>
          </p:cNvSpPr>
          <p:nvPr/>
        </p:nvSpPr>
        <p:spPr>
          <a:xfrm>
            <a:off x="838199" y="417095"/>
            <a:ext cx="10840453" cy="5759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LHAASO results provide a wealth of new potential </a:t>
            </a:r>
            <a:r>
              <a:rPr lang="en-US" dirty="0" err="1"/>
              <a:t>PeVatron</a:t>
            </a:r>
            <a:r>
              <a:rPr lang="en-US" dirty="0"/>
              <a:t> targets for VERITAS.</a:t>
            </a:r>
          </a:p>
          <a:p>
            <a:r>
              <a:rPr lang="en-US" dirty="0"/>
              <a:t>Matthew  will report on these in more detail later today. But a common feature of many is a </a:t>
            </a:r>
            <a:r>
              <a:rPr lang="en-US" i="1" dirty="0"/>
              <a:t>low</a:t>
            </a:r>
            <a:r>
              <a:rPr lang="en-US" dirty="0"/>
              <a:t> energy (&lt;10 TeV) spectral hardening, which places them below the sensitivity of VERITAS and other IACTs.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5EF5B-E36F-64DB-64C3-63E527959D97}"/>
              </a:ext>
            </a:extLst>
          </p:cNvPr>
          <p:cNvSpPr txBox="1"/>
          <p:nvPr/>
        </p:nvSpPr>
        <p:spPr>
          <a:xfrm>
            <a:off x="1334608" y="3591640"/>
            <a:ext cx="492181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LHAASO J2108+5157 is a bright LHAASO source with no clearly identified counterpart at other wavelengths. </a:t>
            </a:r>
          </a:p>
          <a:p>
            <a:endParaRPr lang="en-US" dirty="0"/>
          </a:p>
          <a:p>
            <a:r>
              <a:rPr lang="en-US" dirty="0"/>
              <a:t>VERITAS and LST-1 limits confirm the &lt;10 TeV spectral hardening measured by WCDA.</a:t>
            </a:r>
          </a:p>
        </p:txBody>
      </p:sp>
    </p:spTree>
    <p:extLst>
      <p:ext uri="{BB962C8B-B14F-4D97-AF65-F5344CB8AC3E}">
        <p14:creationId xmlns:p14="http://schemas.microsoft.com/office/powerpoint/2010/main" val="316424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94962B-7EE5-79D0-294B-E9C81820A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0247">
            <a:off x="22857" y="4778090"/>
            <a:ext cx="4834892" cy="99843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DAAFDB-A44F-8A51-91AD-639971DD0552}"/>
              </a:ext>
            </a:extLst>
          </p:cNvPr>
          <p:cNvSpPr txBox="1"/>
          <p:nvPr/>
        </p:nvSpPr>
        <p:spPr>
          <a:xfrm>
            <a:off x="4328046" y="5589910"/>
            <a:ext cx="6935491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VERITAS design is optimized for maximum sensitivity to point sources in the energy range 100 GeV - 10 TeV (Weekes, 2001)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DA6FA8-405E-3D41-8978-1EAA40826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7166">
            <a:off x="4373823" y="3207467"/>
            <a:ext cx="7772400" cy="120006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E5F12-7F58-A915-BB55-7A9F1B793267}"/>
              </a:ext>
            </a:extLst>
          </p:cNvPr>
          <p:cNvSpPr txBox="1"/>
          <p:nvPr/>
        </p:nvSpPr>
        <p:spPr>
          <a:xfrm rot="20349974">
            <a:off x="1650663" y="5463798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Mrk 421, 1992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EEBBF-BDC6-23C2-1133-492902E07604}"/>
              </a:ext>
            </a:extLst>
          </p:cNvPr>
          <p:cNvSpPr txBox="1"/>
          <p:nvPr/>
        </p:nvSpPr>
        <p:spPr>
          <a:xfrm rot="590922">
            <a:off x="7315961" y="4064342"/>
            <a:ext cx="303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EGRET 1994 (18 GeV photon)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EC0B42-90A2-0A7A-8137-4FC656594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57" y="503557"/>
            <a:ext cx="11188485" cy="4351338"/>
          </a:xfrm>
        </p:spPr>
        <p:txBody>
          <a:bodyPr/>
          <a:lstStyle/>
          <a:p>
            <a:r>
              <a:rPr lang="en-US" dirty="0"/>
              <a:t>The most exciting gamma-ray science during the design phase of VERITAS  in the late 1990’s was extragalactic. </a:t>
            </a:r>
          </a:p>
          <a:p>
            <a:r>
              <a:rPr lang="en-US" dirty="0"/>
              <a:t>The Crab was the only convincing Galactic source.</a:t>
            </a:r>
          </a:p>
          <a:p>
            <a:r>
              <a:rPr lang="en-US" dirty="0"/>
              <a:t>All known TeV sources were point-like.</a:t>
            </a:r>
          </a:p>
        </p:txBody>
      </p:sp>
    </p:spTree>
    <p:extLst>
      <p:ext uri="{BB962C8B-B14F-4D97-AF65-F5344CB8AC3E}">
        <p14:creationId xmlns:p14="http://schemas.microsoft.com/office/powerpoint/2010/main" val="4127270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919F9B-C465-2CCA-0710-0CAC74EE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75" r="42023" b="3042"/>
          <a:stretch>
            <a:fillRect/>
          </a:stretch>
        </p:blipFill>
        <p:spPr>
          <a:xfrm>
            <a:off x="5150015" y="2198262"/>
            <a:ext cx="4372199" cy="4351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2BB4E-1A9B-AA54-9D02-FFCCC7DF270E}"/>
              </a:ext>
            </a:extLst>
          </p:cNvPr>
          <p:cNvSpPr txBox="1"/>
          <p:nvPr/>
        </p:nvSpPr>
        <p:spPr>
          <a:xfrm>
            <a:off x="9632062" y="3911512"/>
            <a:ext cx="218852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Simulated 18 TeV gamma. </a:t>
            </a:r>
          </a:p>
          <a:p>
            <a:r>
              <a:rPr lang="en-US" dirty="0"/>
              <a:t>274m core distance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845B79F-AC85-49A0-596D-F64C66D3D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3" y="503557"/>
            <a:ext cx="11304789" cy="4351338"/>
          </a:xfrm>
        </p:spPr>
        <p:txBody>
          <a:bodyPr/>
          <a:lstStyle/>
          <a:p>
            <a:r>
              <a:rPr lang="en-US" dirty="0"/>
              <a:t>This likely influenced design decisions – such as small cameras.</a:t>
            </a:r>
          </a:p>
          <a:p>
            <a:r>
              <a:rPr lang="en-US" dirty="0"/>
              <a:t>Difficult to reconstruct high energy events with large core distances.</a:t>
            </a:r>
          </a:p>
          <a:p>
            <a:r>
              <a:rPr lang="en-US" dirty="0"/>
              <a:t>Also adds challenges to modelling the background and </a:t>
            </a:r>
            <a:r>
              <a:rPr lang="en-US" dirty="0" err="1"/>
              <a:t>analysing</a:t>
            </a:r>
            <a:r>
              <a:rPr lang="en-US" dirty="0"/>
              <a:t> very extended sources.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85ED0B-A391-853D-9C45-8F98647D2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53" y="2679226"/>
            <a:ext cx="4085254" cy="37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5F058-F61D-98B4-E17E-C2B8B9363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39" y="317667"/>
            <a:ext cx="6493042" cy="4351338"/>
          </a:xfrm>
        </p:spPr>
        <p:txBody>
          <a:bodyPr/>
          <a:lstStyle/>
          <a:p>
            <a:r>
              <a:rPr lang="en-US" dirty="0"/>
              <a:t>A 4-telescope array with 100m-spacing has an effective collection area largely defined by the size of the Cherenkov </a:t>
            </a:r>
            <a:r>
              <a:rPr lang="en-US" dirty="0" err="1"/>
              <a:t>lightpool</a:t>
            </a:r>
            <a:r>
              <a:rPr lang="en-US" dirty="0"/>
              <a:t> at ~1 TeV (~0.1 km</a:t>
            </a:r>
            <a:r>
              <a:rPr lang="en-US" baseline="30000" dirty="0"/>
              <a:t>2</a:t>
            </a:r>
            <a:r>
              <a:rPr lang="en-US" dirty="0"/>
              <a:t>).</a:t>
            </a:r>
          </a:p>
          <a:p>
            <a:r>
              <a:rPr lang="en-US" dirty="0"/>
              <a:t>Large zenith angle observations can help. But this is only practical for a limited number of targets and adds systematic errors and other analysis challenges.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C7F6008-B2FC-5303-4116-41804532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241633"/>
            <a:ext cx="53086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gure 1. Refer to the following caption and surrounding text.">
            <a:extLst>
              <a:ext uri="{FF2B5EF4-FFF2-40B4-BE49-F238E27FC236}">
                <a16:creationId xmlns:a16="http://schemas.microsoft.com/office/drawing/2014/main" id="{9C4404FA-27BE-84A8-40BC-FE03549A5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r="13474" b="68231"/>
          <a:stretch>
            <a:fillRect/>
          </a:stretch>
        </p:blipFill>
        <p:spPr bwMode="auto">
          <a:xfrm>
            <a:off x="6873373" y="4669005"/>
            <a:ext cx="5069306" cy="217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igure 5. Refer to the following caption and surrounding text.">
            <a:extLst>
              <a:ext uri="{FF2B5EF4-FFF2-40B4-BE49-F238E27FC236}">
                <a16:creationId xmlns:a16="http://schemas.microsoft.com/office/drawing/2014/main" id="{86CCCA3A-15D0-594E-D8DC-BDFB7B83B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81" y="1719089"/>
            <a:ext cx="5037221" cy="294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D20B1A-5E70-DA88-2116-688DAE5FB17C}"/>
              </a:ext>
            </a:extLst>
          </p:cNvPr>
          <p:cNvSpPr txBox="1"/>
          <p:nvPr/>
        </p:nvSpPr>
        <p:spPr>
          <a:xfrm>
            <a:off x="7093724" y="624800"/>
            <a:ext cx="492181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LZA observations of the Galactic Center region with VERITAS allowed us to measure emission from the GC ridge up to 40 TeV </a:t>
            </a:r>
          </a:p>
        </p:txBody>
      </p:sp>
    </p:spTree>
    <p:extLst>
      <p:ext uri="{BB962C8B-B14F-4D97-AF65-F5344CB8AC3E}">
        <p14:creationId xmlns:p14="http://schemas.microsoft.com/office/powerpoint/2010/main" val="78194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F010-21F2-F6E4-A95F-81675C5E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959" cy="1325563"/>
          </a:xfrm>
        </p:spPr>
        <p:txBody>
          <a:bodyPr/>
          <a:lstStyle/>
          <a:p>
            <a:pPr algn="ctr"/>
            <a:r>
              <a:rPr lang="en-US" dirty="0"/>
              <a:t>Motivations: Why look for </a:t>
            </a:r>
            <a:r>
              <a:rPr lang="en-US" dirty="0" err="1"/>
              <a:t>PeVatrons</a:t>
            </a:r>
            <a:r>
              <a:rPr lang="en-US" dirty="0"/>
              <a:t> with IACTs?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BEBA5-50DD-4FA6-F6F2-E95290AD1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sources of the Galactic cosmic rays?</a:t>
            </a:r>
          </a:p>
          <a:p>
            <a:r>
              <a:rPr lang="en-US" dirty="0"/>
              <a:t>What are the “</a:t>
            </a:r>
            <a:r>
              <a:rPr lang="en-US" dirty="0" err="1"/>
              <a:t>PeVatrons</a:t>
            </a:r>
            <a:r>
              <a:rPr lang="en-US" dirty="0"/>
              <a:t>” accelerating protons and nuclei up to 10</a:t>
            </a:r>
            <a:r>
              <a:rPr lang="en-US" baseline="30000" dirty="0"/>
              <a:t>15</a:t>
            </a:r>
            <a:r>
              <a:rPr lang="en-US" dirty="0"/>
              <a:t> eV and beyond?</a:t>
            </a:r>
          </a:p>
          <a:p>
            <a:r>
              <a:rPr lang="en-US" dirty="0"/>
              <a:t>Current imaging atmospheric Cherenkov telescope arrays can only study gamma-ray sources up to typically 10’s of TeV.</a:t>
            </a:r>
          </a:p>
          <a:p>
            <a:r>
              <a:rPr lang="en-US" dirty="0"/>
              <a:t> But 100 TeV gamma-ray emission results from </a:t>
            </a:r>
            <a:r>
              <a:rPr lang="en-US" dirty="0" err="1"/>
              <a:t>PeV</a:t>
            </a:r>
            <a:r>
              <a:rPr lang="en-US" dirty="0"/>
              <a:t> protons.  </a:t>
            </a:r>
          </a:p>
          <a:p>
            <a:r>
              <a:rPr lang="en-US" dirty="0"/>
              <a:t>Hadronic </a:t>
            </a:r>
            <a:r>
              <a:rPr lang="en-US" dirty="0" err="1"/>
              <a:t>PeVatron</a:t>
            </a:r>
            <a:r>
              <a:rPr lang="en-US" dirty="0"/>
              <a:t> signatures can be both spectral </a:t>
            </a:r>
            <a:r>
              <a:rPr lang="en-US" b="1" dirty="0"/>
              <a:t>and</a:t>
            </a:r>
            <a:r>
              <a:rPr lang="en-US" dirty="0"/>
              <a:t> morphological. IACTs provide excellent spectral and angular resolution. </a:t>
            </a:r>
          </a:p>
        </p:txBody>
      </p:sp>
    </p:spTree>
    <p:extLst>
      <p:ext uri="{BB962C8B-B14F-4D97-AF65-F5344CB8AC3E}">
        <p14:creationId xmlns:p14="http://schemas.microsoft.com/office/powerpoint/2010/main" val="341925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94E80-EF13-CEAA-FC87-6F0B8F1AD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962"/>
            <a:ext cx="10515600" cy="4351338"/>
          </a:xfrm>
        </p:spPr>
        <p:txBody>
          <a:bodyPr/>
          <a:lstStyle/>
          <a:p>
            <a:r>
              <a:rPr lang="en-US" dirty="0"/>
              <a:t>The location of VERITAS also presents challenges for Galactic </a:t>
            </a:r>
            <a:r>
              <a:rPr lang="en-US" dirty="0" err="1"/>
              <a:t>PeVatron</a:t>
            </a:r>
            <a:r>
              <a:rPr lang="en-US" dirty="0"/>
              <a:t> searches.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44EF2-402D-5B46-9A3A-C86E8A4E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485" y="1837114"/>
            <a:ext cx="7772400" cy="4246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B72C7-A43C-C9A7-0D83-46DF4A9988D5}"/>
              </a:ext>
            </a:extLst>
          </p:cNvPr>
          <p:cNvSpPr txBox="1"/>
          <p:nvPr/>
        </p:nvSpPr>
        <p:spPr>
          <a:xfrm>
            <a:off x="4388781" y="6081389"/>
            <a:ext cx="22847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inner galaxy is far to the south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47A2F-C17B-B9A9-9D83-00C0059177FA}"/>
              </a:ext>
            </a:extLst>
          </p:cNvPr>
          <p:cNvSpPr/>
          <p:nvPr/>
        </p:nvSpPr>
        <p:spPr>
          <a:xfrm>
            <a:off x="5975685" y="2229853"/>
            <a:ext cx="1499936" cy="357738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87F7-24C1-D8B0-0480-065460FE4053}"/>
              </a:ext>
            </a:extLst>
          </p:cNvPr>
          <p:cNvSpPr txBox="1"/>
          <p:nvPr/>
        </p:nvSpPr>
        <p:spPr>
          <a:xfrm>
            <a:off x="6432885" y="1377502"/>
            <a:ext cx="563077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most interesting regions of the plane in the north are only visible during the shortest (summer) nights, and severely impacted by the Arizona monsoon season </a:t>
            </a:r>
          </a:p>
        </p:txBody>
      </p:sp>
    </p:spTree>
    <p:extLst>
      <p:ext uri="{BB962C8B-B14F-4D97-AF65-F5344CB8AC3E}">
        <p14:creationId xmlns:p14="http://schemas.microsoft.com/office/powerpoint/2010/main" val="352737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3C13-9CFE-71C2-1458-DB308AAA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D3CC5-D5CA-3949-D348-766E4A660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046"/>
            <a:ext cx="10515600" cy="4351338"/>
          </a:xfrm>
        </p:spPr>
        <p:txBody>
          <a:bodyPr/>
          <a:lstStyle/>
          <a:p>
            <a:r>
              <a:rPr lang="en-US" dirty="0"/>
              <a:t>CTAO, LACT and ASTRI will be much better for </a:t>
            </a:r>
            <a:r>
              <a:rPr lang="en-US" dirty="0" err="1"/>
              <a:t>PeVatrons</a:t>
            </a:r>
            <a:r>
              <a:rPr lang="en-US" dirty="0"/>
              <a:t>.</a:t>
            </a:r>
          </a:p>
          <a:p>
            <a:r>
              <a:rPr lang="en-US" dirty="0"/>
              <a:t>The US is heavily involved in aspects of CTAO which will contribute strongly to </a:t>
            </a:r>
            <a:r>
              <a:rPr lang="en-US" dirty="0" err="1"/>
              <a:t>PeVatron</a:t>
            </a:r>
            <a:r>
              <a:rPr lang="en-US" dirty="0"/>
              <a:t> studies.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929FC-F9D8-7AE5-BB2B-F5C0A81EA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02" y="2044615"/>
            <a:ext cx="4756692" cy="4351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292" name="Picture 4" descr="CTA collaborators and guests in front of the pSCT">
            <a:extLst>
              <a:ext uri="{FF2B5EF4-FFF2-40B4-BE49-F238E27FC236}">
                <a16:creationId xmlns:a16="http://schemas.microsoft.com/office/drawing/2014/main" id="{94D5C8C6-93FC-38D4-0D7C-25E976CC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42" y="1572126"/>
            <a:ext cx="3834151" cy="50452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roton_SC_newcolorscale.png">
            <a:extLst>
              <a:ext uri="{FF2B5EF4-FFF2-40B4-BE49-F238E27FC236}">
                <a16:creationId xmlns:a16="http://schemas.microsoft.com/office/drawing/2014/main" id="{1C8823D7-0311-3071-A124-5651AF484A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57"/>
          <a:stretch/>
        </p:blipFill>
        <p:spPr>
          <a:xfrm>
            <a:off x="9528213" y="1435015"/>
            <a:ext cx="1903459" cy="1816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B3F6B2-C136-C098-4758-4F23FA70B3B4}"/>
              </a:ext>
            </a:extLst>
          </p:cNvPr>
          <p:cNvSpPr txBox="1"/>
          <p:nvPr/>
        </p:nvSpPr>
        <p:spPr>
          <a:xfrm>
            <a:off x="3433011" y="4893592"/>
            <a:ext cx="1955674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37 4.3m-aperture SSTs  provide 3km</a:t>
            </a:r>
            <a:r>
              <a:rPr lang="en-US" sz="1400" baseline="30000" dirty="0"/>
              <a:t>2</a:t>
            </a:r>
            <a:r>
              <a:rPr lang="en-US" sz="1400" dirty="0"/>
              <a:t> effective area in the south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AC051-297A-4F84-C029-542B63ADF1CF}"/>
              </a:ext>
            </a:extLst>
          </p:cNvPr>
          <p:cNvSpPr txBox="1"/>
          <p:nvPr/>
        </p:nvSpPr>
        <p:spPr>
          <a:xfrm>
            <a:off x="6547285" y="1675283"/>
            <a:ext cx="215740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9m-aperture SCT provides excellent off-axis optical performance.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E9A0E-DC9D-C6B9-561E-8C290AD08EFE}"/>
              </a:ext>
            </a:extLst>
          </p:cNvPr>
          <p:cNvSpPr txBox="1"/>
          <p:nvPr/>
        </p:nvSpPr>
        <p:spPr>
          <a:xfrm>
            <a:off x="10189566" y="3245531"/>
            <a:ext cx="18273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The high-resolution camera has 11,000 pixels over 8 degrees. </a:t>
            </a:r>
          </a:p>
        </p:txBody>
      </p:sp>
    </p:spTree>
    <p:extLst>
      <p:ext uri="{BB962C8B-B14F-4D97-AF65-F5344CB8AC3E}">
        <p14:creationId xmlns:p14="http://schemas.microsoft.com/office/powerpoint/2010/main" val="200172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75147-1DD0-D1F4-0667-4C97D29FB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B6D78-E89F-25BE-749B-D04DE2D9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462046"/>
            <a:ext cx="11184556" cy="4351338"/>
          </a:xfrm>
        </p:spPr>
        <p:txBody>
          <a:bodyPr/>
          <a:lstStyle/>
          <a:p>
            <a:r>
              <a:rPr lang="en-US" dirty="0"/>
              <a:t>But CTAO is a rather expensive “Swiss army knife”: Designed to do everything, extremely well. Covers 4 orders of magnitude in gamma-ray energy with excellent angular and spectral resolution.</a:t>
            </a:r>
          </a:p>
          <a:p>
            <a:r>
              <a:rPr lang="en-US" dirty="0"/>
              <a:t>What if the design goal is </a:t>
            </a:r>
            <a:r>
              <a:rPr lang="en-US" i="1" dirty="0"/>
              <a:t>only</a:t>
            </a:r>
            <a:r>
              <a:rPr lang="en-US" dirty="0"/>
              <a:t> the highest energies, above 10s of  TeV?</a:t>
            </a:r>
          </a:p>
          <a:p>
            <a:r>
              <a:rPr lang="en-US" dirty="0"/>
              <a:t>Requires lots of small, cheap telescopes with a wide field -of-view.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28FAAFF-C2C0-EEE0-CCFB-1E288597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44006"/>
            <a:ext cx="5561430" cy="35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2EF30FB0-C8C4-4314-D1FC-1E630B74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41" y="2843139"/>
            <a:ext cx="4320947" cy="35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85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91562-32B4-D440-6CAD-ACBB619E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PANOSETI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3B80-05CD-6B07-D580-8764FEE8D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443"/>
            <a:ext cx="10515600" cy="4351338"/>
          </a:xfrm>
        </p:spPr>
        <p:txBody>
          <a:bodyPr/>
          <a:lstStyle/>
          <a:p>
            <a:r>
              <a:rPr lang="en-US" dirty="0"/>
              <a:t>Originally designed as an all-sky optical transient monitor, with two widely separated domes housing many telescopes.</a:t>
            </a:r>
          </a:p>
          <a:p>
            <a:r>
              <a:rPr lang="en-US" dirty="0"/>
              <a:t>Led by Shelley Wright at UC San Diego, Dan Werthimer (Berkeley), Paul Horowitz (Harvard), Andrew Howard (Caltech).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E7E10-C5F9-23DB-31DE-94355F57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20" y="3318794"/>
            <a:ext cx="5009150" cy="3339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89C4E-6C22-9D71-CD37-A07A24D01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82" y="3119476"/>
            <a:ext cx="5009149" cy="36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82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.png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3A028AD1-CCC7-D38D-220E-88B61C36B04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504015" y="3956324"/>
            <a:ext cx="7825650" cy="2484538"/>
          </a:xfrm>
          <a:prstGeom prst="rect">
            <a:avLst/>
          </a:prstGeom>
          <a:ln/>
        </p:spPr>
      </p:pic>
      <p:pic>
        <p:nvPicPr>
          <p:cNvPr id="5" name="image4.png" descr="A picture containing indoor&#10;&#10;Description automatically generated">
            <a:extLst>
              <a:ext uri="{FF2B5EF4-FFF2-40B4-BE49-F238E27FC236}">
                <a16:creationId xmlns:a16="http://schemas.microsoft.com/office/drawing/2014/main" id="{7D49FDD9-EEEA-05DB-2FD6-67D83AEBA36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66638" y="500323"/>
            <a:ext cx="7863027" cy="3384886"/>
          </a:xfrm>
          <a:prstGeom prst="rect">
            <a:avLst/>
          </a:prstGeom>
          <a:ln/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4F9C53FA-14EE-90C2-50FB-CAC70F7B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56" y="84622"/>
            <a:ext cx="2470008" cy="681149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0.46m </a:t>
            </a:r>
            <a:r>
              <a:rPr lang="en-US" b="1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Fresnel lens</a:t>
            </a:r>
          </a:p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f/1.32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9DBC1B-CC97-AED5-5EC8-39F683611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24" y="5678478"/>
            <a:ext cx="2549240" cy="985847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16, 8x8 </a:t>
            </a:r>
            <a:r>
              <a:rPr lang="en-US" kern="0" dirty="0" err="1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SiPM</a:t>
            </a: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 arrays </a:t>
            </a:r>
          </a:p>
          <a:p>
            <a:pPr marL="285750" indent="-285750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1024 3mm, 0.3º pixels</a:t>
            </a:r>
          </a:p>
          <a:p>
            <a:pPr marL="285750" indent="-285750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9.6ºx9.6º field of view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311D2D20-91B6-55CF-1E88-CE130489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507" y="5830828"/>
            <a:ext cx="2069649" cy="681149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CITIROC-based ASIC readout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7C75E3F-B1E7-E0B6-1D1A-B739948E1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23" y="3205560"/>
            <a:ext cx="2249015" cy="985847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Off-the-shelf </a:t>
            </a:r>
            <a:r>
              <a:rPr lang="en-US" kern="0" dirty="0" err="1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iOptron</a:t>
            </a: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 mount with ZWO guide camera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BBDD65B-545C-1F2E-BE85-6AB27DDED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507" y="425197"/>
            <a:ext cx="2069649" cy="37645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Camera module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51DA5E3-8518-A448-F7B3-300A0272E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24" y="1387558"/>
            <a:ext cx="1944216" cy="985847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Custom-built  lightweight </a:t>
            </a:r>
            <a:r>
              <a:rPr lang="en-US" kern="0" dirty="0" err="1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aluminium</a:t>
            </a: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 shell.</a:t>
            </a:r>
          </a:p>
        </p:txBody>
      </p:sp>
    </p:spTree>
    <p:extLst>
      <p:ext uri="{BB962C8B-B14F-4D97-AF65-F5344CB8AC3E}">
        <p14:creationId xmlns:p14="http://schemas.microsoft.com/office/powerpoint/2010/main" val="1449846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B1C816C-9D51-5A56-D06E-39170C501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93" y="3453361"/>
            <a:ext cx="4563469" cy="3158685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A35B1286-3C19-CC45-A5B3-08979217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497" y="2965371"/>
            <a:ext cx="3743272" cy="37645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A 15 </a:t>
            </a:r>
            <a:r>
              <a:rPr lang="en-US" kern="0" dirty="0" err="1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TeV</a:t>
            </a:r>
            <a:r>
              <a:rPr lang="en-US" kern="0" dirty="0">
                <a:solidFill>
                  <a:srgbClr val="000000"/>
                </a:solidFill>
                <a:latin typeface="Gill Sans"/>
                <a:ea typeface="Arial"/>
                <a:cs typeface="Gill Sans"/>
                <a:sym typeface="Comic Sans MS" pitchFamily="-65" charset="0"/>
              </a:rPr>
              <a:t> gamma-ray from the Crab</a:t>
            </a:r>
          </a:p>
        </p:txBody>
      </p:sp>
      <p:pic>
        <p:nvPicPr>
          <p:cNvPr id="3" name="Google Shape;80;p18">
            <a:extLst>
              <a:ext uri="{FF2B5EF4-FFF2-40B4-BE49-F238E27FC236}">
                <a16:creationId xmlns:a16="http://schemas.microsoft.com/office/drawing/2014/main" id="{F28752CF-7CA4-E6D2-C5EF-85D82C6F03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9673" y="2965371"/>
            <a:ext cx="5041776" cy="3631981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5A4D53-1CAD-0419-2107-CB800A47A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954"/>
            <a:ext cx="11016916" cy="4351338"/>
          </a:xfrm>
        </p:spPr>
        <p:txBody>
          <a:bodyPr/>
          <a:lstStyle/>
          <a:p>
            <a:r>
              <a:rPr lang="en-US" dirty="0"/>
              <a:t>PANOSETI’s background is our signal: Cherenkov emission from cosmic ray and gamma-ray air showers.</a:t>
            </a:r>
          </a:p>
          <a:p>
            <a:r>
              <a:rPr lang="en-US" dirty="0"/>
              <a:t>As an initial test, we deployed two PANOSETI telescopes at VERITAS, and observed &gt;10 TeV gamma-rays in coincidence.</a:t>
            </a:r>
          </a:p>
          <a:p>
            <a:r>
              <a:rPr lang="en-US" dirty="0"/>
              <a:t>This led to further collaboration, funding through Elisa Pueschel’s group in Germany, and a revision of the PANOSETI deployment plans. </a:t>
            </a:r>
          </a:p>
        </p:txBody>
      </p:sp>
    </p:spTree>
    <p:extLst>
      <p:ext uri="{BB962C8B-B14F-4D97-AF65-F5344CB8AC3E}">
        <p14:creationId xmlns:p14="http://schemas.microsoft.com/office/powerpoint/2010/main" val="5833720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9;p27">
            <a:extLst>
              <a:ext uri="{FF2B5EF4-FFF2-40B4-BE49-F238E27FC236}">
                <a16:creationId xmlns:a16="http://schemas.microsoft.com/office/drawing/2014/main" id="{407ED9E8-A7D9-8BCC-F0D8-DE613F1281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123" t="6866" r="18936" b="10597"/>
          <a:stretch/>
        </p:blipFill>
        <p:spPr>
          <a:xfrm>
            <a:off x="3170891" y="4434171"/>
            <a:ext cx="2021728" cy="179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0;p27">
            <a:extLst>
              <a:ext uri="{FF2B5EF4-FFF2-40B4-BE49-F238E27FC236}">
                <a16:creationId xmlns:a16="http://schemas.microsoft.com/office/drawing/2014/main" id="{4E407C3B-9B37-11B9-8961-545BCE6682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187" t="7477" r="19185" b="10353"/>
          <a:stretch/>
        </p:blipFill>
        <p:spPr>
          <a:xfrm>
            <a:off x="5245514" y="2529097"/>
            <a:ext cx="2021728" cy="179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7">
            <a:extLst>
              <a:ext uri="{FF2B5EF4-FFF2-40B4-BE49-F238E27FC236}">
                <a16:creationId xmlns:a16="http://schemas.microsoft.com/office/drawing/2014/main" id="{CD786F6A-C5BB-F2AB-7B44-2BE48467BD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187" t="6926" r="19185" b="10903"/>
          <a:stretch/>
        </p:blipFill>
        <p:spPr>
          <a:xfrm>
            <a:off x="3170891" y="2529086"/>
            <a:ext cx="2021728" cy="17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2;p27">
            <a:extLst>
              <a:ext uri="{FF2B5EF4-FFF2-40B4-BE49-F238E27FC236}">
                <a16:creationId xmlns:a16="http://schemas.microsoft.com/office/drawing/2014/main" id="{4EA51846-DFD2-84E7-BF7A-32D2E55040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187" t="6926" r="19185" b="10903"/>
          <a:stretch/>
        </p:blipFill>
        <p:spPr>
          <a:xfrm>
            <a:off x="7320136" y="2529098"/>
            <a:ext cx="2021728" cy="179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3;p27">
            <a:extLst>
              <a:ext uri="{FF2B5EF4-FFF2-40B4-BE49-F238E27FC236}">
                <a16:creationId xmlns:a16="http://schemas.microsoft.com/office/drawing/2014/main" id="{2A6585F5-B907-444B-8F90-6064547B1E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5353" t="7132" r="19023" b="10698"/>
          <a:stretch/>
        </p:blipFill>
        <p:spPr>
          <a:xfrm>
            <a:off x="7320136" y="4434181"/>
            <a:ext cx="2021728" cy="17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4;p27">
            <a:extLst>
              <a:ext uri="{FF2B5EF4-FFF2-40B4-BE49-F238E27FC236}">
                <a16:creationId xmlns:a16="http://schemas.microsoft.com/office/drawing/2014/main" id="{8C9033AC-7199-902B-AFF3-AB37C29A195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5106" t="6650" r="17987" b="10636"/>
          <a:stretch/>
        </p:blipFill>
        <p:spPr>
          <a:xfrm>
            <a:off x="5229092" y="4434170"/>
            <a:ext cx="2054583" cy="179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58A284-FF37-013A-945F-0C4A7F3DF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565" y="2113105"/>
            <a:ext cx="7907943" cy="46646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9F5FAC-FACB-FAC4-3E33-8008AC871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925" y="248150"/>
            <a:ext cx="11016916" cy="4351338"/>
          </a:xfrm>
        </p:spPr>
        <p:txBody>
          <a:bodyPr/>
          <a:lstStyle/>
          <a:p>
            <a:r>
              <a:rPr lang="en-US" dirty="0"/>
              <a:t>Two small modifications implemented for Cherenkov work</a:t>
            </a:r>
          </a:p>
          <a:p>
            <a:pPr lvl="1"/>
            <a:r>
              <a:rPr lang="en-US" dirty="0"/>
              <a:t>Add a multiplicity trigger (n-pixels from a quadrant)</a:t>
            </a:r>
          </a:p>
          <a:p>
            <a:pPr lvl="1"/>
            <a:r>
              <a:rPr lang="en-US" dirty="0"/>
              <a:t>Read out all four quadrants for every triggered event.</a:t>
            </a:r>
          </a:p>
          <a:p>
            <a:r>
              <a:rPr lang="en-US" dirty="0"/>
              <a:t>Tested with cosmic ray observations at Lick Observatory.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52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59F093-AB38-2C06-1A91-84F46BC8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21" y="2313752"/>
            <a:ext cx="8154557" cy="43782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AA3E5-1B69-A88E-9FC7-BFA81A70A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248150"/>
            <a:ext cx="12042620" cy="4351338"/>
          </a:xfrm>
        </p:spPr>
        <p:txBody>
          <a:bodyPr/>
          <a:lstStyle/>
          <a:p>
            <a:r>
              <a:rPr lang="en-US" dirty="0"/>
              <a:t>Caltech recently provided enthusiastic access to Palomar Observatory. </a:t>
            </a:r>
          </a:p>
          <a:p>
            <a:r>
              <a:rPr lang="en-US" dirty="0"/>
              <a:t>2 telescopes operating. 2 more under deployment. 2 more in assembly. </a:t>
            </a:r>
          </a:p>
          <a:p>
            <a:r>
              <a:rPr lang="en-US" dirty="0"/>
              <a:t>Aiming for 3-4 telescope operations this Fall (2025).</a:t>
            </a:r>
          </a:p>
          <a:p>
            <a:r>
              <a:rPr lang="en-US" dirty="0"/>
              <a:t>Space for at least 25 telescopes on this site.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F778CC86-46B6-B150-C8C2-7323A18EFA49}"/>
              </a:ext>
            </a:extLst>
          </p:cNvPr>
          <p:cNvSpPr>
            <a:spLocks noChangeAspect="1"/>
          </p:cNvSpPr>
          <p:nvPr/>
        </p:nvSpPr>
        <p:spPr>
          <a:xfrm>
            <a:off x="5053704" y="322795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43E224C4-BEEF-49DD-849B-77C1F0CFC8C7}"/>
              </a:ext>
            </a:extLst>
          </p:cNvPr>
          <p:cNvSpPr>
            <a:spLocks noChangeAspect="1"/>
          </p:cNvSpPr>
          <p:nvPr/>
        </p:nvSpPr>
        <p:spPr>
          <a:xfrm>
            <a:off x="5712032" y="2795136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6662174D-8086-7932-8B9C-6FFE8273F48C}"/>
              </a:ext>
            </a:extLst>
          </p:cNvPr>
          <p:cNvSpPr>
            <a:spLocks noChangeAspect="1"/>
          </p:cNvSpPr>
          <p:nvPr/>
        </p:nvSpPr>
        <p:spPr>
          <a:xfrm>
            <a:off x="6419315" y="295379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B66D1B29-A5C4-9B5B-15F3-FDF10B7CD3A0}"/>
              </a:ext>
            </a:extLst>
          </p:cNvPr>
          <p:cNvSpPr>
            <a:spLocks noChangeAspect="1"/>
          </p:cNvSpPr>
          <p:nvPr/>
        </p:nvSpPr>
        <p:spPr>
          <a:xfrm>
            <a:off x="4049479" y="2538620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2C7BFFB8-33FB-7405-3DD7-9892B6B2637A}"/>
              </a:ext>
            </a:extLst>
          </p:cNvPr>
          <p:cNvSpPr>
            <a:spLocks noChangeAspect="1"/>
          </p:cNvSpPr>
          <p:nvPr/>
        </p:nvSpPr>
        <p:spPr>
          <a:xfrm>
            <a:off x="6920857" y="2332379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D7FDC7A0-7974-970B-4CA8-5DD6C04B9668}"/>
              </a:ext>
            </a:extLst>
          </p:cNvPr>
          <p:cNvSpPr>
            <a:spLocks noChangeAspect="1"/>
          </p:cNvSpPr>
          <p:nvPr/>
        </p:nvSpPr>
        <p:spPr>
          <a:xfrm>
            <a:off x="6602195" y="3485419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3DAB47E6-4C70-5815-4017-491E65A308E4}"/>
              </a:ext>
            </a:extLst>
          </p:cNvPr>
          <p:cNvSpPr>
            <a:spLocks noChangeAspect="1"/>
          </p:cNvSpPr>
          <p:nvPr/>
        </p:nvSpPr>
        <p:spPr>
          <a:xfrm>
            <a:off x="6884522" y="3590887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E8AC46B3-064E-AD55-A25F-74E53CC59101}"/>
              </a:ext>
            </a:extLst>
          </p:cNvPr>
          <p:cNvSpPr>
            <a:spLocks noChangeAspect="1"/>
          </p:cNvSpPr>
          <p:nvPr/>
        </p:nvSpPr>
        <p:spPr>
          <a:xfrm>
            <a:off x="7412372" y="3847296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FA580B61-FE6D-5194-021D-871717275021}"/>
              </a:ext>
            </a:extLst>
          </p:cNvPr>
          <p:cNvSpPr>
            <a:spLocks noChangeAspect="1"/>
          </p:cNvSpPr>
          <p:nvPr/>
        </p:nvSpPr>
        <p:spPr>
          <a:xfrm>
            <a:off x="7478985" y="4364298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D72C71E9-62C4-1890-3388-2080265C4CAC}"/>
              </a:ext>
            </a:extLst>
          </p:cNvPr>
          <p:cNvSpPr>
            <a:spLocks noChangeAspect="1"/>
          </p:cNvSpPr>
          <p:nvPr/>
        </p:nvSpPr>
        <p:spPr>
          <a:xfrm>
            <a:off x="6389035" y="4079370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669E88B4-D003-B92F-0DB5-47582A00EFAD}"/>
              </a:ext>
            </a:extLst>
          </p:cNvPr>
          <p:cNvSpPr>
            <a:spLocks noChangeAspect="1"/>
          </p:cNvSpPr>
          <p:nvPr/>
        </p:nvSpPr>
        <p:spPr>
          <a:xfrm>
            <a:off x="6278827" y="4643795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DDB22658-E0CE-1321-C89D-460EBEBF6A93}"/>
              </a:ext>
            </a:extLst>
          </p:cNvPr>
          <p:cNvSpPr>
            <a:spLocks noChangeAspect="1"/>
          </p:cNvSpPr>
          <p:nvPr/>
        </p:nvSpPr>
        <p:spPr>
          <a:xfrm>
            <a:off x="7296105" y="516742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B188DEF5-46B6-EC21-CC60-46D4D36791F6}"/>
              </a:ext>
            </a:extLst>
          </p:cNvPr>
          <p:cNvSpPr>
            <a:spLocks noChangeAspect="1"/>
          </p:cNvSpPr>
          <p:nvPr/>
        </p:nvSpPr>
        <p:spPr>
          <a:xfrm>
            <a:off x="6505587" y="5554298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79BDDD0B-C96C-BF48-2061-57BAE4FB3106}"/>
              </a:ext>
            </a:extLst>
          </p:cNvPr>
          <p:cNvSpPr>
            <a:spLocks noChangeAspect="1"/>
          </p:cNvSpPr>
          <p:nvPr/>
        </p:nvSpPr>
        <p:spPr>
          <a:xfrm>
            <a:off x="5144422" y="4552355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D00D568B-AA79-698B-5771-2855CAC515C4}"/>
              </a:ext>
            </a:extLst>
          </p:cNvPr>
          <p:cNvSpPr>
            <a:spLocks noChangeAspect="1"/>
          </p:cNvSpPr>
          <p:nvPr/>
        </p:nvSpPr>
        <p:spPr>
          <a:xfrm>
            <a:off x="8581109" y="487098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F35CAA67-E136-55AA-156B-243C0AF8FAF7}"/>
              </a:ext>
            </a:extLst>
          </p:cNvPr>
          <p:cNvSpPr>
            <a:spLocks noChangeAspect="1"/>
          </p:cNvSpPr>
          <p:nvPr/>
        </p:nvSpPr>
        <p:spPr>
          <a:xfrm>
            <a:off x="8902058" y="5420467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C9DAF69D-5AF2-6769-6E8D-544D19DBECD1}"/>
              </a:ext>
            </a:extLst>
          </p:cNvPr>
          <p:cNvSpPr>
            <a:spLocks noChangeAspect="1"/>
          </p:cNvSpPr>
          <p:nvPr/>
        </p:nvSpPr>
        <p:spPr>
          <a:xfrm>
            <a:off x="9527868" y="5266835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E9C5C6C9-B2CC-7020-B97E-A5106584BBCA}"/>
              </a:ext>
            </a:extLst>
          </p:cNvPr>
          <p:cNvSpPr>
            <a:spLocks noChangeAspect="1"/>
          </p:cNvSpPr>
          <p:nvPr/>
        </p:nvSpPr>
        <p:spPr>
          <a:xfrm>
            <a:off x="3838016" y="3536529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E032B221-BACC-2E60-547A-19A5552112F5}"/>
              </a:ext>
            </a:extLst>
          </p:cNvPr>
          <p:cNvSpPr>
            <a:spLocks noChangeAspect="1"/>
          </p:cNvSpPr>
          <p:nvPr/>
        </p:nvSpPr>
        <p:spPr>
          <a:xfrm>
            <a:off x="4177652" y="4177341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9B454888-D7C4-43A1-A2E0-8FF465A6E70F}"/>
              </a:ext>
            </a:extLst>
          </p:cNvPr>
          <p:cNvSpPr>
            <a:spLocks noChangeAspect="1"/>
          </p:cNvSpPr>
          <p:nvPr/>
        </p:nvSpPr>
        <p:spPr>
          <a:xfrm>
            <a:off x="2373667" y="4121617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5253A4C9-C45E-38CE-AABD-DF6D6427C5BD}"/>
              </a:ext>
            </a:extLst>
          </p:cNvPr>
          <p:cNvSpPr>
            <a:spLocks noChangeAspect="1"/>
          </p:cNvSpPr>
          <p:nvPr/>
        </p:nvSpPr>
        <p:spPr>
          <a:xfrm>
            <a:off x="2271594" y="2784503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9A082135-6D9A-06C5-15B2-CCA44577C85F}"/>
              </a:ext>
            </a:extLst>
          </p:cNvPr>
          <p:cNvSpPr>
            <a:spLocks noChangeAspect="1"/>
          </p:cNvSpPr>
          <p:nvPr/>
        </p:nvSpPr>
        <p:spPr>
          <a:xfrm>
            <a:off x="2238051" y="246587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75B8ED3C-CACE-C28A-1AC2-725AA3148F41}"/>
              </a:ext>
            </a:extLst>
          </p:cNvPr>
          <p:cNvSpPr>
            <a:spLocks noChangeAspect="1"/>
          </p:cNvSpPr>
          <p:nvPr/>
        </p:nvSpPr>
        <p:spPr>
          <a:xfrm>
            <a:off x="4516414" y="352589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01E5652D-F509-2C51-3B92-A5D755802014}"/>
              </a:ext>
            </a:extLst>
          </p:cNvPr>
          <p:cNvSpPr>
            <a:spLocks noChangeAspect="1"/>
          </p:cNvSpPr>
          <p:nvPr/>
        </p:nvSpPr>
        <p:spPr>
          <a:xfrm>
            <a:off x="5116396" y="3667508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571E43B0-51A5-D7B8-6BA4-C0FD0A9D0813}"/>
              </a:ext>
            </a:extLst>
          </p:cNvPr>
          <p:cNvSpPr>
            <a:spLocks noChangeAspect="1"/>
          </p:cNvSpPr>
          <p:nvPr/>
        </p:nvSpPr>
        <p:spPr>
          <a:xfrm>
            <a:off x="4839317" y="4160177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4376DB11-5ED9-D952-27E1-98E0C263F9C4}"/>
              </a:ext>
            </a:extLst>
          </p:cNvPr>
          <p:cNvSpPr>
            <a:spLocks noChangeAspect="1"/>
          </p:cNvSpPr>
          <p:nvPr/>
        </p:nvSpPr>
        <p:spPr>
          <a:xfrm>
            <a:off x="6430550" y="2615678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7E42EF64-BB7B-71A8-4DD4-6DDFACAC9F24}"/>
              </a:ext>
            </a:extLst>
          </p:cNvPr>
          <p:cNvSpPr>
            <a:spLocks noChangeAspect="1"/>
          </p:cNvSpPr>
          <p:nvPr/>
        </p:nvSpPr>
        <p:spPr>
          <a:xfrm>
            <a:off x="5921406" y="3627969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D4E66223-8952-9138-6C47-2EADB774EF56}"/>
              </a:ext>
            </a:extLst>
          </p:cNvPr>
          <p:cNvSpPr>
            <a:spLocks noChangeAspect="1"/>
          </p:cNvSpPr>
          <p:nvPr/>
        </p:nvSpPr>
        <p:spPr>
          <a:xfrm>
            <a:off x="6743742" y="441143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9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FD7B0-A503-0146-D5E6-2BE4DA9A5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6E08-CC26-F060-7F1D-2E143717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6589"/>
            <a:ext cx="10515600" cy="9325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PANOSETI priorities for 2025/2026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0DF088-0BB0-60A1-8AC8-A4920941A2AE}"/>
              </a:ext>
            </a:extLst>
          </p:cNvPr>
          <p:cNvSpPr txBox="1">
            <a:spLocks/>
          </p:cNvSpPr>
          <p:nvPr/>
        </p:nvSpPr>
        <p:spPr>
          <a:xfrm>
            <a:off x="361012" y="1412823"/>
            <a:ext cx="10659914" cy="5445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Deploy and operate the first few telescopes reliably and remotely.</a:t>
            </a:r>
          </a:p>
          <a:p>
            <a:r>
              <a:rPr lang="en-US" dirty="0"/>
              <a:t>Calibrate tracking, optics and camera.</a:t>
            </a:r>
          </a:p>
          <a:p>
            <a:r>
              <a:rPr lang="en-US" dirty="0"/>
              <a:t>Update the telescope model and simulate the response. </a:t>
            </a:r>
          </a:p>
          <a:p>
            <a:pPr lvl="1"/>
            <a:r>
              <a:rPr lang="en-US" dirty="0"/>
              <a:t>Demonstrate that the simulations match reality. </a:t>
            </a:r>
          </a:p>
          <a:p>
            <a:pPr lvl="1"/>
            <a:r>
              <a:rPr lang="en-US" dirty="0"/>
              <a:t>Calculate the energy threshold and effective area.</a:t>
            </a:r>
          </a:p>
          <a:p>
            <a:r>
              <a:rPr lang="en-US" dirty="0"/>
              <a:t>Optimize tools to clean and parameterize images.</a:t>
            </a:r>
          </a:p>
          <a:p>
            <a:r>
              <a:rPr lang="en-US" dirty="0">
                <a:solidFill>
                  <a:srgbClr val="FF0000"/>
                </a:solidFill>
              </a:rPr>
              <a:t>Optimize tools to distinguish gamma-rays from the cosmic ray background efficiently.</a:t>
            </a:r>
          </a:p>
          <a:p>
            <a:r>
              <a:rPr lang="en-US" dirty="0"/>
              <a:t>Detect the Crab Nebula and reconstruct its energy spectrum.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55875A-86B3-EE7D-D65B-1B1C41A9AA01}"/>
              </a:ext>
            </a:extLst>
          </p:cNvPr>
          <p:cNvSpPr/>
          <p:nvPr/>
        </p:nvSpPr>
        <p:spPr>
          <a:xfrm>
            <a:off x="10709910" y="1508760"/>
            <a:ext cx="50292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5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mputer screen shot of a blue oval&#10;&#10;AI-generated content may be incorrect.">
            <a:extLst>
              <a:ext uri="{FF2B5EF4-FFF2-40B4-BE49-F238E27FC236}">
                <a16:creationId xmlns:a16="http://schemas.microsoft.com/office/drawing/2014/main" id="{9A0A596A-258D-8159-7F48-51878F3CC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762"/>
          <a:stretch>
            <a:fillRect/>
          </a:stretch>
        </p:blipFill>
        <p:spPr>
          <a:xfrm>
            <a:off x="672202" y="981460"/>
            <a:ext cx="10847596" cy="56479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7B51C1-F2C8-A7E1-AD69-1C64624809E6}"/>
              </a:ext>
            </a:extLst>
          </p:cNvPr>
          <p:cNvSpPr txBox="1"/>
          <p:nvPr/>
        </p:nvSpPr>
        <p:spPr>
          <a:xfrm>
            <a:off x="398062" y="6126181"/>
            <a:ext cx="20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HAWC Background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F7422B8-6E92-3D01-D333-DDA7DCFA1FC7}"/>
              </a:ext>
            </a:extLst>
          </p:cNvPr>
          <p:cNvSpPr txBox="1">
            <a:spLocks/>
          </p:cNvSpPr>
          <p:nvPr/>
        </p:nvSpPr>
        <p:spPr>
          <a:xfrm>
            <a:off x="398062" y="228600"/>
            <a:ext cx="10659914" cy="752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example annual observing program (still under development) </a:t>
            </a:r>
          </a:p>
        </p:txBody>
      </p:sp>
    </p:spTree>
    <p:extLst>
      <p:ext uri="{BB962C8B-B14F-4D97-AF65-F5344CB8AC3E}">
        <p14:creationId xmlns:p14="http://schemas.microsoft.com/office/powerpoint/2010/main" val="187405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97DD0-DF40-E7AD-6DC2-8801AFDBA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0"/>
          <a:stretch>
            <a:fillRect/>
          </a:stretch>
        </p:blipFill>
        <p:spPr>
          <a:xfrm>
            <a:off x="80210" y="1716964"/>
            <a:ext cx="6584576" cy="3701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C3F5A-0EB6-5B77-DF08-D7380BB9D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798" y="1928822"/>
            <a:ext cx="5439232" cy="3492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D5119-1212-46DA-67EF-86B8D86E689B}"/>
              </a:ext>
            </a:extLst>
          </p:cNvPr>
          <p:cNvSpPr txBox="1"/>
          <p:nvPr/>
        </p:nvSpPr>
        <p:spPr>
          <a:xfrm>
            <a:off x="4628029" y="6131859"/>
            <a:ext cx="262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“Science with CTA”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7A8B1-BF35-2988-899C-BCEBD4FDC5A3}"/>
              </a:ext>
            </a:extLst>
          </p:cNvPr>
          <p:cNvSpPr txBox="1"/>
          <p:nvPr/>
        </p:nvSpPr>
        <p:spPr>
          <a:xfrm>
            <a:off x="329265" y="1218676"/>
            <a:ext cx="592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CTAO gamma-ray sky maps for RXJ 1713.7-3946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FC3F8-7947-E6E2-FA65-DD892778DDE8}"/>
              </a:ext>
            </a:extLst>
          </p:cNvPr>
          <p:cNvSpPr txBox="1"/>
          <p:nvPr/>
        </p:nvSpPr>
        <p:spPr>
          <a:xfrm>
            <a:off x="7248105" y="1218677"/>
            <a:ext cx="532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Simulated CTAO spectra for a </a:t>
            </a:r>
            <a:r>
              <a:rPr lang="en-US" dirty="0" err="1"/>
              <a:t>PeVatron</a:t>
            </a:r>
            <a:r>
              <a:rPr lang="en-US" dirty="0"/>
              <a:t> source, using different indices and cut-off values</a:t>
            </a:r>
          </a:p>
        </p:txBody>
      </p:sp>
    </p:spTree>
    <p:extLst>
      <p:ext uri="{BB962C8B-B14F-4D97-AF65-F5344CB8AC3E}">
        <p14:creationId xmlns:p14="http://schemas.microsoft.com/office/powerpoint/2010/main" val="2582134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next to a telescope&#10;&#10;AI-generated content may be incorrect.">
            <a:extLst>
              <a:ext uri="{FF2B5EF4-FFF2-40B4-BE49-F238E27FC236}">
                <a16:creationId xmlns:a16="http://schemas.microsoft.com/office/drawing/2014/main" id="{D65FF44A-4A22-F4D2-1A98-630ECEBB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9796" y="1477962"/>
            <a:ext cx="5801784" cy="4351338"/>
          </a:xfrm>
        </p:spPr>
      </p:pic>
      <p:pic>
        <p:nvPicPr>
          <p:cNvPr id="7" name="Picture 6" descr="People standing next to a telescope&#10;&#10;AI-generated content may be incorrect.">
            <a:extLst>
              <a:ext uri="{FF2B5EF4-FFF2-40B4-BE49-F238E27FC236}">
                <a16:creationId xmlns:a16="http://schemas.microsoft.com/office/drawing/2014/main" id="{57D4A1ED-27E6-3B57-14E9-6BE527C16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6" y="1477962"/>
            <a:ext cx="5801784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BA7628-B266-7580-77D9-41D2AA2E03CF}"/>
              </a:ext>
            </a:extLst>
          </p:cNvPr>
          <p:cNvSpPr txBox="1"/>
          <p:nvPr/>
        </p:nvSpPr>
        <p:spPr>
          <a:xfrm>
            <a:off x="838200" y="6009287"/>
            <a:ext cx="4970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first PANOSETI telescope at Palomar, installed inside an existing dome.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C3112-8FC5-2824-200C-35C311D3444F}"/>
              </a:ext>
            </a:extLst>
          </p:cNvPr>
          <p:cNvSpPr txBox="1"/>
          <p:nvPr/>
        </p:nvSpPr>
        <p:spPr>
          <a:xfrm>
            <a:off x="6645607" y="6009286"/>
            <a:ext cx="4970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custom enclosure for the second telescope. Based upon the HATs design (by Fornax).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64728-ACD4-6092-8BE3-696B2923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0" y="202382"/>
            <a:ext cx="6159500" cy="990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8275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CAC7E-3ABE-D64C-9474-1B43AE6B8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C9D9-0F3C-D2DE-CF99-753AEB01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PANOSETI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4DE47-588F-34AC-25B4-A23B9B5C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44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PANOSETI telescopes are inexpensive, low environmental impact, and quick to construct and deploy. </a:t>
            </a:r>
          </a:p>
          <a:p>
            <a:r>
              <a:rPr lang="en-US" b="1" i="1" dirty="0"/>
              <a:t>If</a:t>
            </a:r>
            <a:r>
              <a:rPr lang="en-US" dirty="0"/>
              <a:t> we can demonstrate good performance there are lots of potential applications: </a:t>
            </a:r>
          </a:p>
          <a:p>
            <a:pPr lvl="1"/>
            <a:r>
              <a:rPr lang="en-US" dirty="0"/>
              <a:t>Standalone arrays.</a:t>
            </a:r>
          </a:p>
          <a:p>
            <a:pPr lvl="2"/>
            <a:r>
              <a:rPr lang="en-US" dirty="0"/>
              <a:t>One or a few large arrays</a:t>
            </a:r>
          </a:p>
          <a:p>
            <a:pPr lvl="2"/>
            <a:r>
              <a:rPr lang="en-US" dirty="0"/>
              <a:t>Many small arrays (combining data </a:t>
            </a:r>
            <a:r>
              <a:rPr lang="en-US" i="1" dirty="0"/>
              <a:t>e.g.</a:t>
            </a:r>
            <a:r>
              <a:rPr lang="en-US" dirty="0"/>
              <a:t> with </a:t>
            </a:r>
            <a:r>
              <a:rPr lang="en-US" dirty="0" err="1"/>
              <a:t>gammapy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Enhancements to particle detector arrays.</a:t>
            </a:r>
          </a:p>
          <a:p>
            <a:pPr lvl="1"/>
            <a:r>
              <a:rPr lang="en-US" dirty="0"/>
              <a:t>Outriggers for Cherenkov telescope arrays.</a:t>
            </a:r>
          </a:p>
          <a:p>
            <a:r>
              <a:rPr lang="en-US" dirty="0"/>
              <a:t>Provides one potential path to &gt;10 km</a:t>
            </a:r>
            <a:r>
              <a:rPr lang="en-US" baseline="30000" dirty="0"/>
              <a:t>2</a:t>
            </a:r>
            <a:r>
              <a:rPr lang="en-US" dirty="0"/>
              <a:t> (100km</a:t>
            </a:r>
            <a:r>
              <a:rPr lang="en-US" baseline="30000" dirty="0"/>
              <a:t>2 </a:t>
            </a:r>
            <a:r>
              <a:rPr lang="en-US" dirty="0"/>
              <a:t>?!) effective area.</a:t>
            </a:r>
          </a:p>
          <a:p>
            <a:r>
              <a:rPr lang="en-US" dirty="0"/>
              <a:t>This is required to study the “super-</a:t>
            </a:r>
            <a:r>
              <a:rPr lang="en-US" dirty="0" err="1"/>
              <a:t>PeVatron</a:t>
            </a:r>
            <a:r>
              <a:rPr lang="en-US" dirty="0"/>
              <a:t>” sky.</a:t>
            </a:r>
          </a:p>
        </p:txBody>
      </p:sp>
    </p:spTree>
    <p:extLst>
      <p:ext uri="{BB962C8B-B14F-4D97-AF65-F5344CB8AC3E}">
        <p14:creationId xmlns:p14="http://schemas.microsoft.com/office/powerpoint/2010/main" val="2287943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1;p28">
            <a:extLst>
              <a:ext uri="{FF2B5EF4-FFF2-40B4-BE49-F238E27FC236}">
                <a16:creationId xmlns:a16="http://schemas.microsoft.com/office/drawing/2014/main" id="{C6A9E79F-E043-DF9A-3CBF-03232A6D591E}"/>
              </a:ext>
            </a:extLst>
          </p:cNvPr>
          <p:cNvSpPr/>
          <p:nvPr/>
        </p:nvSpPr>
        <p:spPr>
          <a:xfrm>
            <a:off x="3531848" y="1491755"/>
            <a:ext cx="3848400" cy="3899100"/>
          </a:xfrm>
          <a:prstGeom prst="ellipse">
            <a:avLst/>
          </a:prstGeom>
          <a:solidFill>
            <a:srgbClr val="7D7D7D">
              <a:alpha val="60710"/>
            </a:srgbClr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" name="Google Shape;172;p28">
            <a:extLst>
              <a:ext uri="{FF2B5EF4-FFF2-40B4-BE49-F238E27FC236}">
                <a16:creationId xmlns:a16="http://schemas.microsoft.com/office/drawing/2014/main" id="{8B279BB9-A110-5582-DCA2-4A5DA1A73B29}"/>
              </a:ext>
            </a:extLst>
          </p:cNvPr>
          <p:cNvPicPr preferRelativeResize="0"/>
          <p:nvPr/>
        </p:nvPicPr>
        <p:blipFill rotWithShape="1">
          <a:blip r:embed="rId2">
            <a:alphaModFix amt="28000"/>
          </a:blip>
          <a:srcRect/>
          <a:stretch/>
        </p:blipFill>
        <p:spPr>
          <a:xfrm>
            <a:off x="3431704" y="1436074"/>
            <a:ext cx="4011000" cy="395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Google Shape;173;p28">
            <a:extLst>
              <a:ext uri="{FF2B5EF4-FFF2-40B4-BE49-F238E27FC236}">
                <a16:creationId xmlns:a16="http://schemas.microsoft.com/office/drawing/2014/main" id="{80A62672-5DB9-7CBA-D605-77CE26AED8DF}"/>
              </a:ext>
            </a:extLst>
          </p:cNvPr>
          <p:cNvSpPr/>
          <p:nvPr/>
        </p:nvSpPr>
        <p:spPr>
          <a:xfrm>
            <a:off x="4135350" y="175863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74;p28">
            <a:extLst>
              <a:ext uri="{FF2B5EF4-FFF2-40B4-BE49-F238E27FC236}">
                <a16:creationId xmlns:a16="http://schemas.microsoft.com/office/drawing/2014/main" id="{15294385-F6C5-CEC0-115D-C359092493D6}"/>
              </a:ext>
            </a:extLst>
          </p:cNvPr>
          <p:cNvSpPr/>
          <p:nvPr/>
        </p:nvSpPr>
        <p:spPr>
          <a:xfrm>
            <a:off x="4548917" y="251137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5;p28">
            <a:extLst>
              <a:ext uri="{FF2B5EF4-FFF2-40B4-BE49-F238E27FC236}">
                <a16:creationId xmlns:a16="http://schemas.microsoft.com/office/drawing/2014/main" id="{59527F85-5BDE-3CB3-7290-98B6CA1C3F8C}"/>
              </a:ext>
            </a:extLst>
          </p:cNvPr>
          <p:cNvSpPr/>
          <p:nvPr/>
        </p:nvSpPr>
        <p:spPr>
          <a:xfrm>
            <a:off x="3681072" y="251137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76;p28">
            <a:extLst>
              <a:ext uri="{FF2B5EF4-FFF2-40B4-BE49-F238E27FC236}">
                <a16:creationId xmlns:a16="http://schemas.microsoft.com/office/drawing/2014/main" id="{40849534-44BF-DDB3-442D-9B9FBA056499}"/>
              </a:ext>
            </a:extLst>
          </p:cNvPr>
          <p:cNvSpPr/>
          <p:nvPr/>
        </p:nvSpPr>
        <p:spPr>
          <a:xfrm>
            <a:off x="4995764" y="175863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77;p28">
            <a:extLst>
              <a:ext uri="{FF2B5EF4-FFF2-40B4-BE49-F238E27FC236}">
                <a16:creationId xmlns:a16="http://schemas.microsoft.com/office/drawing/2014/main" id="{3748EE1A-C0DF-34A4-9905-06BCF3FF418F}"/>
              </a:ext>
            </a:extLst>
          </p:cNvPr>
          <p:cNvSpPr/>
          <p:nvPr/>
        </p:nvSpPr>
        <p:spPr>
          <a:xfrm>
            <a:off x="5865234" y="1762200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8;p28">
            <a:extLst>
              <a:ext uri="{FF2B5EF4-FFF2-40B4-BE49-F238E27FC236}">
                <a16:creationId xmlns:a16="http://schemas.microsoft.com/office/drawing/2014/main" id="{963570B1-800D-76DF-8EF5-E8C9BD204226}"/>
              </a:ext>
            </a:extLst>
          </p:cNvPr>
          <p:cNvSpPr/>
          <p:nvPr/>
        </p:nvSpPr>
        <p:spPr>
          <a:xfrm>
            <a:off x="6286664" y="251137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79;p28">
            <a:extLst>
              <a:ext uri="{FF2B5EF4-FFF2-40B4-BE49-F238E27FC236}">
                <a16:creationId xmlns:a16="http://schemas.microsoft.com/office/drawing/2014/main" id="{B09D70B7-FBF9-EF3A-5E62-8CBAF4F958CE}"/>
              </a:ext>
            </a:extLst>
          </p:cNvPr>
          <p:cNvSpPr/>
          <p:nvPr/>
        </p:nvSpPr>
        <p:spPr>
          <a:xfrm>
            <a:off x="5418819" y="251137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0;p28">
            <a:extLst>
              <a:ext uri="{FF2B5EF4-FFF2-40B4-BE49-F238E27FC236}">
                <a16:creationId xmlns:a16="http://schemas.microsoft.com/office/drawing/2014/main" id="{5D8F7A9C-AE0D-09DD-57CE-B336CE1193A7}"/>
              </a:ext>
            </a:extLst>
          </p:cNvPr>
          <p:cNvSpPr/>
          <p:nvPr/>
        </p:nvSpPr>
        <p:spPr>
          <a:xfrm>
            <a:off x="7156566" y="2507813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1;p28">
            <a:extLst>
              <a:ext uri="{FF2B5EF4-FFF2-40B4-BE49-F238E27FC236}">
                <a16:creationId xmlns:a16="http://schemas.microsoft.com/office/drawing/2014/main" id="{8382EDBE-1AE9-B92A-0C98-7B788A06BBE6}"/>
              </a:ext>
            </a:extLst>
          </p:cNvPr>
          <p:cNvSpPr/>
          <p:nvPr/>
        </p:nvSpPr>
        <p:spPr>
          <a:xfrm>
            <a:off x="3278674" y="337148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090446F4-57D9-113D-DCE0-95E8F2E52188}"/>
              </a:ext>
            </a:extLst>
          </p:cNvPr>
          <p:cNvSpPr/>
          <p:nvPr/>
        </p:nvSpPr>
        <p:spPr>
          <a:xfrm>
            <a:off x="4146519" y="337148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83;p28">
            <a:extLst>
              <a:ext uri="{FF2B5EF4-FFF2-40B4-BE49-F238E27FC236}">
                <a16:creationId xmlns:a16="http://schemas.microsoft.com/office/drawing/2014/main" id="{77A0CB90-C57F-57AD-6B0F-C1C591706764}"/>
              </a:ext>
            </a:extLst>
          </p:cNvPr>
          <p:cNvSpPr/>
          <p:nvPr/>
        </p:nvSpPr>
        <p:spPr>
          <a:xfrm>
            <a:off x="4541055" y="423515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84;p28">
            <a:extLst>
              <a:ext uri="{FF2B5EF4-FFF2-40B4-BE49-F238E27FC236}">
                <a16:creationId xmlns:a16="http://schemas.microsoft.com/office/drawing/2014/main" id="{3599D73E-FB0B-D8FF-E177-5680A5742ABC}"/>
              </a:ext>
            </a:extLst>
          </p:cNvPr>
          <p:cNvSpPr/>
          <p:nvPr/>
        </p:nvSpPr>
        <p:spPr>
          <a:xfrm>
            <a:off x="3673209" y="423515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5;p28">
            <a:extLst>
              <a:ext uri="{FF2B5EF4-FFF2-40B4-BE49-F238E27FC236}">
                <a16:creationId xmlns:a16="http://schemas.microsoft.com/office/drawing/2014/main" id="{F640B709-837F-75E8-A026-CCEEE30DD515}"/>
              </a:ext>
            </a:extLst>
          </p:cNvPr>
          <p:cNvSpPr/>
          <p:nvPr/>
        </p:nvSpPr>
        <p:spPr>
          <a:xfrm>
            <a:off x="5006934" y="337148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86;p28">
            <a:extLst>
              <a:ext uri="{FF2B5EF4-FFF2-40B4-BE49-F238E27FC236}">
                <a16:creationId xmlns:a16="http://schemas.microsoft.com/office/drawing/2014/main" id="{4FDBA95C-100C-2E21-EA68-056D72649AFB}"/>
              </a:ext>
            </a:extLst>
          </p:cNvPr>
          <p:cNvSpPr/>
          <p:nvPr/>
        </p:nvSpPr>
        <p:spPr>
          <a:xfrm>
            <a:off x="5876404" y="3375050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87;p28">
            <a:extLst>
              <a:ext uri="{FF2B5EF4-FFF2-40B4-BE49-F238E27FC236}">
                <a16:creationId xmlns:a16="http://schemas.microsoft.com/office/drawing/2014/main" id="{EC1FBC0D-F43D-7123-AA08-B64D59151059}"/>
              </a:ext>
            </a:extLst>
          </p:cNvPr>
          <p:cNvSpPr/>
          <p:nvPr/>
        </p:nvSpPr>
        <p:spPr>
          <a:xfrm>
            <a:off x="6278802" y="423515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88;p28">
            <a:extLst>
              <a:ext uri="{FF2B5EF4-FFF2-40B4-BE49-F238E27FC236}">
                <a16:creationId xmlns:a16="http://schemas.microsoft.com/office/drawing/2014/main" id="{F349313F-A6CA-D656-0AA9-7752C9A02C37}"/>
              </a:ext>
            </a:extLst>
          </p:cNvPr>
          <p:cNvSpPr/>
          <p:nvPr/>
        </p:nvSpPr>
        <p:spPr>
          <a:xfrm>
            <a:off x="5410956" y="4235154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9;p28">
            <a:extLst>
              <a:ext uri="{FF2B5EF4-FFF2-40B4-BE49-F238E27FC236}">
                <a16:creationId xmlns:a16="http://schemas.microsoft.com/office/drawing/2014/main" id="{C15371BC-1C9D-2BC3-BCBF-E16BAA4932B6}"/>
              </a:ext>
            </a:extLst>
          </p:cNvPr>
          <p:cNvSpPr/>
          <p:nvPr/>
        </p:nvSpPr>
        <p:spPr>
          <a:xfrm>
            <a:off x="6744681" y="336791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28">
            <a:extLst>
              <a:ext uri="{FF2B5EF4-FFF2-40B4-BE49-F238E27FC236}">
                <a16:creationId xmlns:a16="http://schemas.microsoft.com/office/drawing/2014/main" id="{A0CFCE28-3A4C-6F5A-DC76-0662968E473A}"/>
              </a:ext>
            </a:extLst>
          </p:cNvPr>
          <p:cNvSpPr/>
          <p:nvPr/>
        </p:nvSpPr>
        <p:spPr>
          <a:xfrm>
            <a:off x="7148704" y="423158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1;p28">
            <a:extLst>
              <a:ext uri="{FF2B5EF4-FFF2-40B4-BE49-F238E27FC236}">
                <a16:creationId xmlns:a16="http://schemas.microsoft.com/office/drawing/2014/main" id="{36C1408E-DD7B-7FB2-9B15-66DF92299732}"/>
              </a:ext>
            </a:extLst>
          </p:cNvPr>
          <p:cNvSpPr/>
          <p:nvPr/>
        </p:nvSpPr>
        <p:spPr>
          <a:xfrm>
            <a:off x="4137221" y="508379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2;p28">
            <a:extLst>
              <a:ext uri="{FF2B5EF4-FFF2-40B4-BE49-F238E27FC236}">
                <a16:creationId xmlns:a16="http://schemas.microsoft.com/office/drawing/2014/main" id="{8C263B0A-6DB1-B457-26BE-FE492060CCAA}"/>
              </a:ext>
            </a:extLst>
          </p:cNvPr>
          <p:cNvSpPr/>
          <p:nvPr/>
        </p:nvSpPr>
        <p:spPr>
          <a:xfrm>
            <a:off x="5874968" y="508379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93;p28">
            <a:extLst>
              <a:ext uri="{FF2B5EF4-FFF2-40B4-BE49-F238E27FC236}">
                <a16:creationId xmlns:a16="http://schemas.microsoft.com/office/drawing/2014/main" id="{DDC45187-7096-8C4C-4147-09C384336FC1}"/>
              </a:ext>
            </a:extLst>
          </p:cNvPr>
          <p:cNvSpPr/>
          <p:nvPr/>
        </p:nvSpPr>
        <p:spPr>
          <a:xfrm>
            <a:off x="5007123" y="508379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94;p28">
            <a:extLst>
              <a:ext uri="{FF2B5EF4-FFF2-40B4-BE49-F238E27FC236}">
                <a16:creationId xmlns:a16="http://schemas.microsoft.com/office/drawing/2014/main" id="{9858345C-F3BB-582D-6B5D-F343A8B493B2}"/>
              </a:ext>
            </a:extLst>
          </p:cNvPr>
          <p:cNvSpPr txBox="1"/>
          <p:nvPr/>
        </p:nvSpPr>
        <p:spPr>
          <a:xfrm>
            <a:off x="3968698" y="5222390"/>
            <a:ext cx="132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282m</a:t>
            </a:r>
            <a:endParaRPr/>
          </a:p>
        </p:txBody>
      </p:sp>
      <p:cxnSp>
        <p:nvCxnSpPr>
          <p:cNvPr id="28" name="Google Shape;195;p28">
            <a:extLst>
              <a:ext uri="{FF2B5EF4-FFF2-40B4-BE49-F238E27FC236}">
                <a16:creationId xmlns:a16="http://schemas.microsoft.com/office/drawing/2014/main" id="{315B3218-C338-6D04-EE37-B0290C56410B}"/>
              </a:ext>
            </a:extLst>
          </p:cNvPr>
          <p:cNvCxnSpPr/>
          <p:nvPr/>
        </p:nvCxnSpPr>
        <p:spPr>
          <a:xfrm>
            <a:off x="3673209" y="1474824"/>
            <a:ext cx="3540900" cy="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9" name="Google Shape;196;p28">
            <a:extLst>
              <a:ext uri="{FF2B5EF4-FFF2-40B4-BE49-F238E27FC236}">
                <a16:creationId xmlns:a16="http://schemas.microsoft.com/office/drawing/2014/main" id="{E8EDA9C1-17C0-AF5F-CA40-72A55C4BFC68}"/>
              </a:ext>
            </a:extLst>
          </p:cNvPr>
          <p:cNvSpPr txBox="1"/>
          <p:nvPr/>
        </p:nvSpPr>
        <p:spPr>
          <a:xfrm>
            <a:off x="5007134" y="1175815"/>
            <a:ext cx="149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1128 m</a:t>
            </a:r>
            <a:endParaRPr/>
          </a:p>
        </p:txBody>
      </p:sp>
      <p:sp>
        <p:nvSpPr>
          <p:cNvPr id="31" name="Google Shape;198;p28">
            <a:extLst>
              <a:ext uri="{FF2B5EF4-FFF2-40B4-BE49-F238E27FC236}">
                <a16:creationId xmlns:a16="http://schemas.microsoft.com/office/drawing/2014/main" id="{9B7060A3-62E2-AA25-0B38-0FCCF0E4347C}"/>
              </a:ext>
            </a:extLst>
          </p:cNvPr>
          <p:cNvSpPr/>
          <p:nvPr/>
        </p:nvSpPr>
        <p:spPr>
          <a:xfrm>
            <a:off x="7607547" y="3375050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99;p28">
            <a:extLst>
              <a:ext uri="{FF2B5EF4-FFF2-40B4-BE49-F238E27FC236}">
                <a16:creationId xmlns:a16="http://schemas.microsoft.com/office/drawing/2014/main" id="{9407EE9F-0432-2D36-DC48-602482EEFF59}"/>
              </a:ext>
            </a:extLst>
          </p:cNvPr>
          <p:cNvSpPr/>
          <p:nvPr/>
        </p:nvSpPr>
        <p:spPr>
          <a:xfrm>
            <a:off x="6744870" y="5083799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00;p28">
            <a:extLst>
              <a:ext uri="{FF2B5EF4-FFF2-40B4-BE49-F238E27FC236}">
                <a16:creationId xmlns:a16="http://schemas.microsoft.com/office/drawing/2014/main" id="{253EFC49-2E81-16DB-3BB1-D4A9ECAC15EE}"/>
              </a:ext>
            </a:extLst>
          </p:cNvPr>
          <p:cNvSpPr/>
          <p:nvPr/>
        </p:nvSpPr>
        <p:spPr>
          <a:xfrm>
            <a:off x="6722594" y="175506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Google Shape;201;p28">
            <a:extLst>
              <a:ext uri="{FF2B5EF4-FFF2-40B4-BE49-F238E27FC236}">
                <a16:creationId xmlns:a16="http://schemas.microsoft.com/office/drawing/2014/main" id="{640628A7-7F0C-05C3-4ABC-29CB14AB832C}"/>
              </a:ext>
            </a:extLst>
          </p:cNvPr>
          <p:cNvCxnSpPr/>
          <p:nvPr/>
        </p:nvCxnSpPr>
        <p:spPr>
          <a:xfrm>
            <a:off x="4261953" y="5137925"/>
            <a:ext cx="741900" cy="72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815D4F2-D1C2-0384-8248-25928901790C}"/>
              </a:ext>
            </a:extLst>
          </p:cNvPr>
          <p:cNvSpPr>
            <a:spLocks noChangeAspect="1"/>
          </p:cNvSpPr>
          <p:nvPr/>
        </p:nvSpPr>
        <p:spPr bwMode="auto">
          <a:xfrm>
            <a:off x="2495600" y="404664"/>
            <a:ext cx="5976664" cy="597666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/>
              </a:solidFill>
              <a:latin typeface="Verdana" pitchFamily="-65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A1C06B-2878-4D15-7266-F5D2501D2F2E}"/>
              </a:ext>
            </a:extLst>
          </p:cNvPr>
          <p:cNvSpPr txBox="1"/>
          <p:nvPr/>
        </p:nvSpPr>
        <p:spPr>
          <a:xfrm>
            <a:off x="8196674" y="437151"/>
            <a:ext cx="354221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24 telescopes could cover the same physical area of LHAASO, with effective area extending well beyond this. </a:t>
            </a:r>
          </a:p>
          <a:p>
            <a:r>
              <a:rPr lang="en-US" dirty="0"/>
              <a:t>&lt;2M$ hardware cost.</a:t>
            </a:r>
          </a:p>
        </p:txBody>
      </p:sp>
    </p:spTree>
    <p:extLst>
      <p:ext uri="{BB962C8B-B14F-4D97-AF65-F5344CB8AC3E}">
        <p14:creationId xmlns:p14="http://schemas.microsoft.com/office/powerpoint/2010/main" val="718740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5982-1131-5A2C-91DF-7298FCE3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C41C2-2E8E-AFAC-D276-AB984AC76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66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090446F4-57D9-113D-DCE0-95E8F2E52188}"/>
              </a:ext>
            </a:extLst>
          </p:cNvPr>
          <p:cNvSpPr/>
          <p:nvPr/>
        </p:nvSpPr>
        <p:spPr>
          <a:xfrm>
            <a:off x="4930299" y="88462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83;p28">
            <a:extLst>
              <a:ext uri="{FF2B5EF4-FFF2-40B4-BE49-F238E27FC236}">
                <a16:creationId xmlns:a16="http://schemas.microsoft.com/office/drawing/2014/main" id="{77A0CB90-C57F-57AD-6B0F-C1C591706764}"/>
              </a:ext>
            </a:extLst>
          </p:cNvPr>
          <p:cNvSpPr/>
          <p:nvPr/>
        </p:nvSpPr>
        <p:spPr>
          <a:xfrm>
            <a:off x="5324835" y="174829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84;p28">
            <a:extLst>
              <a:ext uri="{FF2B5EF4-FFF2-40B4-BE49-F238E27FC236}">
                <a16:creationId xmlns:a16="http://schemas.microsoft.com/office/drawing/2014/main" id="{3599D73E-FB0B-D8FF-E177-5680A5742ABC}"/>
              </a:ext>
            </a:extLst>
          </p:cNvPr>
          <p:cNvSpPr/>
          <p:nvPr/>
        </p:nvSpPr>
        <p:spPr>
          <a:xfrm>
            <a:off x="4456989" y="174829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5;p28">
            <a:extLst>
              <a:ext uri="{FF2B5EF4-FFF2-40B4-BE49-F238E27FC236}">
                <a16:creationId xmlns:a16="http://schemas.microsoft.com/office/drawing/2014/main" id="{F640B709-837F-75E8-A026-CCEEE30DD515}"/>
              </a:ext>
            </a:extLst>
          </p:cNvPr>
          <p:cNvSpPr/>
          <p:nvPr/>
        </p:nvSpPr>
        <p:spPr>
          <a:xfrm>
            <a:off x="5790714" y="88462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88;p28">
            <a:extLst>
              <a:ext uri="{FF2B5EF4-FFF2-40B4-BE49-F238E27FC236}">
                <a16:creationId xmlns:a16="http://schemas.microsoft.com/office/drawing/2014/main" id="{F349313F-A6CA-D656-0AA9-7752C9A02C37}"/>
              </a:ext>
            </a:extLst>
          </p:cNvPr>
          <p:cNvSpPr/>
          <p:nvPr/>
        </p:nvSpPr>
        <p:spPr>
          <a:xfrm>
            <a:off x="6194736" y="174829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1;p28">
            <a:extLst>
              <a:ext uri="{FF2B5EF4-FFF2-40B4-BE49-F238E27FC236}">
                <a16:creationId xmlns:a16="http://schemas.microsoft.com/office/drawing/2014/main" id="{36C1408E-DD7B-7FB2-9B15-66DF92299732}"/>
              </a:ext>
            </a:extLst>
          </p:cNvPr>
          <p:cNvSpPr/>
          <p:nvPr/>
        </p:nvSpPr>
        <p:spPr>
          <a:xfrm>
            <a:off x="4921001" y="2596941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93;p28">
            <a:extLst>
              <a:ext uri="{FF2B5EF4-FFF2-40B4-BE49-F238E27FC236}">
                <a16:creationId xmlns:a16="http://schemas.microsoft.com/office/drawing/2014/main" id="{DDC45187-7096-8C4C-4147-09C384336FC1}"/>
              </a:ext>
            </a:extLst>
          </p:cNvPr>
          <p:cNvSpPr/>
          <p:nvPr/>
        </p:nvSpPr>
        <p:spPr>
          <a:xfrm>
            <a:off x="5790903" y="2596941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94;p28">
            <a:extLst>
              <a:ext uri="{FF2B5EF4-FFF2-40B4-BE49-F238E27FC236}">
                <a16:creationId xmlns:a16="http://schemas.microsoft.com/office/drawing/2014/main" id="{9858345C-F3BB-582D-6B5D-F343A8B493B2}"/>
              </a:ext>
            </a:extLst>
          </p:cNvPr>
          <p:cNvSpPr txBox="1"/>
          <p:nvPr/>
        </p:nvSpPr>
        <p:spPr>
          <a:xfrm>
            <a:off x="4818927" y="2735532"/>
            <a:ext cx="132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282m</a:t>
            </a:r>
            <a:endParaRPr/>
          </a:p>
        </p:txBody>
      </p:sp>
      <p:sp>
        <p:nvSpPr>
          <p:cNvPr id="30" name="Google Shape;197;p28">
            <a:extLst>
              <a:ext uri="{FF2B5EF4-FFF2-40B4-BE49-F238E27FC236}">
                <a16:creationId xmlns:a16="http://schemas.microsoft.com/office/drawing/2014/main" id="{6CFFDE6A-EF3A-3795-A707-47CC1E3876BC}"/>
              </a:ext>
            </a:extLst>
          </p:cNvPr>
          <p:cNvSpPr txBox="1"/>
          <p:nvPr/>
        </p:nvSpPr>
        <p:spPr>
          <a:xfrm>
            <a:off x="1555464" y="2643188"/>
            <a:ext cx="218585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Multiple smaller arrays provide even larger effective area (at the cost of angular resolution), </a:t>
            </a:r>
            <a:r>
              <a:rPr lang="en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do not need to be co-located.</a:t>
            </a:r>
            <a:endParaRPr b="1" dirty="0"/>
          </a:p>
        </p:txBody>
      </p:sp>
      <p:cxnSp>
        <p:nvCxnSpPr>
          <p:cNvPr id="34" name="Google Shape;201;p28">
            <a:extLst>
              <a:ext uri="{FF2B5EF4-FFF2-40B4-BE49-F238E27FC236}">
                <a16:creationId xmlns:a16="http://schemas.microsoft.com/office/drawing/2014/main" id="{640628A7-7F0C-05C3-4ABC-29CB14AB832C}"/>
              </a:ext>
            </a:extLst>
          </p:cNvPr>
          <p:cNvCxnSpPr/>
          <p:nvPr/>
        </p:nvCxnSpPr>
        <p:spPr>
          <a:xfrm>
            <a:off x="5045733" y="2651067"/>
            <a:ext cx="741900" cy="72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815D4F2-D1C2-0384-8248-25928901790C}"/>
              </a:ext>
            </a:extLst>
          </p:cNvPr>
          <p:cNvSpPr>
            <a:spLocks noChangeAspect="1"/>
          </p:cNvSpPr>
          <p:nvPr/>
        </p:nvSpPr>
        <p:spPr bwMode="auto">
          <a:xfrm>
            <a:off x="3639420" y="78046"/>
            <a:ext cx="3528392" cy="352839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/>
              </a:solidFill>
              <a:latin typeface="Verdana" pitchFamily="-65" charset="0"/>
            </a:endParaRPr>
          </a:p>
        </p:txBody>
      </p:sp>
      <p:sp>
        <p:nvSpPr>
          <p:cNvPr id="36" name="Google Shape;182;p28">
            <a:extLst>
              <a:ext uri="{FF2B5EF4-FFF2-40B4-BE49-F238E27FC236}">
                <a16:creationId xmlns:a16="http://schemas.microsoft.com/office/drawing/2014/main" id="{518AE634-CE99-1E4F-876B-DF1B1A2EBD1B}"/>
              </a:ext>
            </a:extLst>
          </p:cNvPr>
          <p:cNvSpPr/>
          <p:nvPr/>
        </p:nvSpPr>
        <p:spPr>
          <a:xfrm>
            <a:off x="8178967" y="83778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83;p28">
            <a:extLst>
              <a:ext uri="{FF2B5EF4-FFF2-40B4-BE49-F238E27FC236}">
                <a16:creationId xmlns:a16="http://schemas.microsoft.com/office/drawing/2014/main" id="{78CAE189-3EE1-C00D-DB63-104B418EA648}"/>
              </a:ext>
            </a:extLst>
          </p:cNvPr>
          <p:cNvSpPr/>
          <p:nvPr/>
        </p:nvSpPr>
        <p:spPr>
          <a:xfrm>
            <a:off x="8573503" y="170145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84;p28">
            <a:extLst>
              <a:ext uri="{FF2B5EF4-FFF2-40B4-BE49-F238E27FC236}">
                <a16:creationId xmlns:a16="http://schemas.microsoft.com/office/drawing/2014/main" id="{7F56F985-3306-ED3A-A464-FDA610DBA84D}"/>
              </a:ext>
            </a:extLst>
          </p:cNvPr>
          <p:cNvSpPr/>
          <p:nvPr/>
        </p:nvSpPr>
        <p:spPr>
          <a:xfrm>
            <a:off x="7705657" y="170145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85;p28">
            <a:extLst>
              <a:ext uri="{FF2B5EF4-FFF2-40B4-BE49-F238E27FC236}">
                <a16:creationId xmlns:a16="http://schemas.microsoft.com/office/drawing/2014/main" id="{F032B735-FEF0-F1DB-4095-3EC2D7A4BD24}"/>
              </a:ext>
            </a:extLst>
          </p:cNvPr>
          <p:cNvSpPr/>
          <p:nvPr/>
        </p:nvSpPr>
        <p:spPr>
          <a:xfrm>
            <a:off x="9039382" y="83778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88;p28">
            <a:extLst>
              <a:ext uri="{FF2B5EF4-FFF2-40B4-BE49-F238E27FC236}">
                <a16:creationId xmlns:a16="http://schemas.microsoft.com/office/drawing/2014/main" id="{A1648836-C962-98D3-5313-BCD4C3FDF8AF}"/>
              </a:ext>
            </a:extLst>
          </p:cNvPr>
          <p:cNvSpPr/>
          <p:nvPr/>
        </p:nvSpPr>
        <p:spPr>
          <a:xfrm>
            <a:off x="9443404" y="1701458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91;p28">
            <a:extLst>
              <a:ext uri="{FF2B5EF4-FFF2-40B4-BE49-F238E27FC236}">
                <a16:creationId xmlns:a16="http://schemas.microsoft.com/office/drawing/2014/main" id="{2B42810C-EEE3-AC29-3F2B-80F1398028C6}"/>
              </a:ext>
            </a:extLst>
          </p:cNvPr>
          <p:cNvSpPr/>
          <p:nvPr/>
        </p:nvSpPr>
        <p:spPr>
          <a:xfrm>
            <a:off x="8169669" y="2550103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93;p28">
            <a:extLst>
              <a:ext uri="{FF2B5EF4-FFF2-40B4-BE49-F238E27FC236}">
                <a16:creationId xmlns:a16="http://schemas.microsoft.com/office/drawing/2014/main" id="{E5258344-DB5F-DB2F-E04F-3BFEE75B0561}"/>
              </a:ext>
            </a:extLst>
          </p:cNvPr>
          <p:cNvSpPr/>
          <p:nvPr/>
        </p:nvSpPr>
        <p:spPr>
          <a:xfrm>
            <a:off x="9039571" y="2550103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94;p28">
            <a:extLst>
              <a:ext uri="{FF2B5EF4-FFF2-40B4-BE49-F238E27FC236}">
                <a16:creationId xmlns:a16="http://schemas.microsoft.com/office/drawing/2014/main" id="{D3A65622-9C54-EC44-0A1C-06B3B08F8697}"/>
              </a:ext>
            </a:extLst>
          </p:cNvPr>
          <p:cNvSpPr txBox="1"/>
          <p:nvPr/>
        </p:nvSpPr>
        <p:spPr>
          <a:xfrm>
            <a:off x="8001146" y="2688694"/>
            <a:ext cx="132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282m</a:t>
            </a:r>
            <a:endParaRPr/>
          </a:p>
        </p:txBody>
      </p:sp>
      <p:cxnSp>
        <p:nvCxnSpPr>
          <p:cNvPr id="44" name="Google Shape;201;p28">
            <a:extLst>
              <a:ext uri="{FF2B5EF4-FFF2-40B4-BE49-F238E27FC236}">
                <a16:creationId xmlns:a16="http://schemas.microsoft.com/office/drawing/2014/main" id="{E55A0DF1-3308-E547-C318-5E2D865CB852}"/>
              </a:ext>
            </a:extLst>
          </p:cNvPr>
          <p:cNvCxnSpPr/>
          <p:nvPr/>
        </p:nvCxnSpPr>
        <p:spPr>
          <a:xfrm>
            <a:off x="8294401" y="2604229"/>
            <a:ext cx="741900" cy="72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4F457CF3-AEE7-610E-F078-5F42AAE6C01D}"/>
              </a:ext>
            </a:extLst>
          </p:cNvPr>
          <p:cNvSpPr>
            <a:spLocks noChangeAspect="1"/>
          </p:cNvSpPr>
          <p:nvPr/>
        </p:nvSpPr>
        <p:spPr bwMode="auto">
          <a:xfrm>
            <a:off x="6888088" y="31208"/>
            <a:ext cx="3528392" cy="352839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/>
              </a:solidFill>
              <a:latin typeface="Verdana" pitchFamily="-65" charset="0"/>
            </a:endParaRPr>
          </a:p>
        </p:txBody>
      </p:sp>
      <p:sp>
        <p:nvSpPr>
          <p:cNvPr id="46" name="Google Shape;182;p28">
            <a:extLst>
              <a:ext uri="{FF2B5EF4-FFF2-40B4-BE49-F238E27FC236}">
                <a16:creationId xmlns:a16="http://schemas.microsoft.com/office/drawing/2014/main" id="{48014658-899A-7699-AE1C-50BD5C6A5578}"/>
              </a:ext>
            </a:extLst>
          </p:cNvPr>
          <p:cNvSpPr/>
          <p:nvPr/>
        </p:nvSpPr>
        <p:spPr>
          <a:xfrm>
            <a:off x="4917967" y="4161472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83;p28">
            <a:extLst>
              <a:ext uri="{FF2B5EF4-FFF2-40B4-BE49-F238E27FC236}">
                <a16:creationId xmlns:a16="http://schemas.microsoft.com/office/drawing/2014/main" id="{4F047532-E9BC-A2B9-7775-6A8DA53BB4C8}"/>
              </a:ext>
            </a:extLst>
          </p:cNvPr>
          <p:cNvSpPr/>
          <p:nvPr/>
        </p:nvSpPr>
        <p:spPr>
          <a:xfrm>
            <a:off x="5312503" y="5025142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84;p28">
            <a:extLst>
              <a:ext uri="{FF2B5EF4-FFF2-40B4-BE49-F238E27FC236}">
                <a16:creationId xmlns:a16="http://schemas.microsoft.com/office/drawing/2014/main" id="{7F9E2155-91F0-EB10-DBAC-4AB9F893DA3C}"/>
              </a:ext>
            </a:extLst>
          </p:cNvPr>
          <p:cNvSpPr/>
          <p:nvPr/>
        </p:nvSpPr>
        <p:spPr>
          <a:xfrm>
            <a:off x="4444657" y="5025142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85;p28">
            <a:extLst>
              <a:ext uri="{FF2B5EF4-FFF2-40B4-BE49-F238E27FC236}">
                <a16:creationId xmlns:a16="http://schemas.microsoft.com/office/drawing/2014/main" id="{56B42CB7-BFF1-CF6B-0828-667E215C2E43}"/>
              </a:ext>
            </a:extLst>
          </p:cNvPr>
          <p:cNvSpPr/>
          <p:nvPr/>
        </p:nvSpPr>
        <p:spPr>
          <a:xfrm>
            <a:off x="5778382" y="4161472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88;p28">
            <a:extLst>
              <a:ext uri="{FF2B5EF4-FFF2-40B4-BE49-F238E27FC236}">
                <a16:creationId xmlns:a16="http://schemas.microsoft.com/office/drawing/2014/main" id="{0E87217E-9D60-E8C5-842D-013995FC855A}"/>
              </a:ext>
            </a:extLst>
          </p:cNvPr>
          <p:cNvSpPr/>
          <p:nvPr/>
        </p:nvSpPr>
        <p:spPr>
          <a:xfrm>
            <a:off x="6182404" y="5025142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91;p28">
            <a:extLst>
              <a:ext uri="{FF2B5EF4-FFF2-40B4-BE49-F238E27FC236}">
                <a16:creationId xmlns:a16="http://schemas.microsoft.com/office/drawing/2014/main" id="{2FC2EB9B-16FE-DABF-F2C5-07C04838C770}"/>
              </a:ext>
            </a:extLst>
          </p:cNvPr>
          <p:cNvSpPr/>
          <p:nvPr/>
        </p:nvSpPr>
        <p:spPr>
          <a:xfrm>
            <a:off x="4908669" y="5873787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93;p28">
            <a:extLst>
              <a:ext uri="{FF2B5EF4-FFF2-40B4-BE49-F238E27FC236}">
                <a16:creationId xmlns:a16="http://schemas.microsoft.com/office/drawing/2014/main" id="{8C9645B8-2BBD-859E-D955-9F02BB6FFA39}"/>
              </a:ext>
            </a:extLst>
          </p:cNvPr>
          <p:cNvSpPr/>
          <p:nvPr/>
        </p:nvSpPr>
        <p:spPr>
          <a:xfrm>
            <a:off x="5778571" y="5873787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94;p28">
            <a:extLst>
              <a:ext uri="{FF2B5EF4-FFF2-40B4-BE49-F238E27FC236}">
                <a16:creationId xmlns:a16="http://schemas.microsoft.com/office/drawing/2014/main" id="{2BF53DA8-3779-87EB-E0B5-C2949956EDB2}"/>
              </a:ext>
            </a:extLst>
          </p:cNvPr>
          <p:cNvSpPr txBox="1"/>
          <p:nvPr/>
        </p:nvSpPr>
        <p:spPr>
          <a:xfrm>
            <a:off x="4740146" y="6012378"/>
            <a:ext cx="132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282m</a:t>
            </a:r>
            <a:endParaRPr/>
          </a:p>
        </p:txBody>
      </p:sp>
      <p:cxnSp>
        <p:nvCxnSpPr>
          <p:cNvPr id="54" name="Google Shape;201;p28">
            <a:extLst>
              <a:ext uri="{FF2B5EF4-FFF2-40B4-BE49-F238E27FC236}">
                <a16:creationId xmlns:a16="http://schemas.microsoft.com/office/drawing/2014/main" id="{C581344E-819F-892C-387E-F0CCD0546F65}"/>
              </a:ext>
            </a:extLst>
          </p:cNvPr>
          <p:cNvCxnSpPr/>
          <p:nvPr/>
        </p:nvCxnSpPr>
        <p:spPr>
          <a:xfrm>
            <a:off x="5033401" y="5927913"/>
            <a:ext cx="741900" cy="72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66841D2B-A5B3-2F20-4B87-163FBFA650FF}"/>
              </a:ext>
            </a:extLst>
          </p:cNvPr>
          <p:cNvSpPr>
            <a:spLocks noChangeAspect="1"/>
          </p:cNvSpPr>
          <p:nvPr/>
        </p:nvSpPr>
        <p:spPr bwMode="auto">
          <a:xfrm>
            <a:off x="3627088" y="3354892"/>
            <a:ext cx="3528392" cy="352839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/>
              </a:solidFill>
              <a:latin typeface="Verdana" pitchFamily="-65" charset="0"/>
            </a:endParaRPr>
          </a:p>
        </p:txBody>
      </p:sp>
      <p:sp>
        <p:nvSpPr>
          <p:cNvPr id="56" name="Google Shape;182;p28">
            <a:extLst>
              <a:ext uri="{FF2B5EF4-FFF2-40B4-BE49-F238E27FC236}">
                <a16:creationId xmlns:a16="http://schemas.microsoft.com/office/drawing/2014/main" id="{3BCDF6B1-A39F-F8EB-491F-E3696493DF75}"/>
              </a:ext>
            </a:extLst>
          </p:cNvPr>
          <p:cNvSpPr/>
          <p:nvPr/>
        </p:nvSpPr>
        <p:spPr>
          <a:xfrm>
            <a:off x="8250975" y="413589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183;p28">
            <a:extLst>
              <a:ext uri="{FF2B5EF4-FFF2-40B4-BE49-F238E27FC236}">
                <a16:creationId xmlns:a16="http://schemas.microsoft.com/office/drawing/2014/main" id="{ABA4F8B0-B169-107B-67A8-B8F7E36F4533}"/>
              </a:ext>
            </a:extLst>
          </p:cNvPr>
          <p:cNvSpPr/>
          <p:nvPr/>
        </p:nvSpPr>
        <p:spPr>
          <a:xfrm>
            <a:off x="8645511" y="499956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184;p28">
            <a:extLst>
              <a:ext uri="{FF2B5EF4-FFF2-40B4-BE49-F238E27FC236}">
                <a16:creationId xmlns:a16="http://schemas.microsoft.com/office/drawing/2014/main" id="{62FE5CBE-D1A9-6301-4760-1FD5CCE22874}"/>
              </a:ext>
            </a:extLst>
          </p:cNvPr>
          <p:cNvSpPr/>
          <p:nvPr/>
        </p:nvSpPr>
        <p:spPr>
          <a:xfrm>
            <a:off x="7777665" y="499956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85;p28">
            <a:extLst>
              <a:ext uri="{FF2B5EF4-FFF2-40B4-BE49-F238E27FC236}">
                <a16:creationId xmlns:a16="http://schemas.microsoft.com/office/drawing/2014/main" id="{FA93AAD1-F9A1-AA87-A734-A97AAF785FD8}"/>
              </a:ext>
            </a:extLst>
          </p:cNvPr>
          <p:cNvSpPr/>
          <p:nvPr/>
        </p:nvSpPr>
        <p:spPr>
          <a:xfrm>
            <a:off x="9111390" y="413589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188;p28">
            <a:extLst>
              <a:ext uri="{FF2B5EF4-FFF2-40B4-BE49-F238E27FC236}">
                <a16:creationId xmlns:a16="http://schemas.microsoft.com/office/drawing/2014/main" id="{CC61382B-4C90-1FC4-8591-07B846E98E82}"/>
              </a:ext>
            </a:extLst>
          </p:cNvPr>
          <p:cNvSpPr/>
          <p:nvPr/>
        </p:nvSpPr>
        <p:spPr>
          <a:xfrm>
            <a:off x="9515412" y="4999566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91;p28">
            <a:extLst>
              <a:ext uri="{FF2B5EF4-FFF2-40B4-BE49-F238E27FC236}">
                <a16:creationId xmlns:a16="http://schemas.microsoft.com/office/drawing/2014/main" id="{B5B157A5-4C15-6014-7E29-3D61313E8052}"/>
              </a:ext>
            </a:extLst>
          </p:cNvPr>
          <p:cNvSpPr/>
          <p:nvPr/>
        </p:nvSpPr>
        <p:spPr>
          <a:xfrm>
            <a:off x="8241677" y="5848211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93;p28">
            <a:extLst>
              <a:ext uri="{FF2B5EF4-FFF2-40B4-BE49-F238E27FC236}">
                <a16:creationId xmlns:a16="http://schemas.microsoft.com/office/drawing/2014/main" id="{44098E0A-C50A-8D20-1CBD-756E9C08B99B}"/>
              </a:ext>
            </a:extLst>
          </p:cNvPr>
          <p:cNvSpPr/>
          <p:nvPr/>
        </p:nvSpPr>
        <p:spPr>
          <a:xfrm>
            <a:off x="9111579" y="5848211"/>
            <a:ext cx="115500" cy="115500"/>
          </a:xfrm>
          <a:prstGeom prst="ellipse">
            <a:avLst/>
          </a:prstGeom>
          <a:solidFill>
            <a:srgbClr val="0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94;p28">
            <a:extLst>
              <a:ext uri="{FF2B5EF4-FFF2-40B4-BE49-F238E27FC236}">
                <a16:creationId xmlns:a16="http://schemas.microsoft.com/office/drawing/2014/main" id="{3D900A04-A2EA-74A7-816F-31FA8EE30D71}"/>
              </a:ext>
            </a:extLst>
          </p:cNvPr>
          <p:cNvSpPr txBox="1"/>
          <p:nvPr/>
        </p:nvSpPr>
        <p:spPr>
          <a:xfrm>
            <a:off x="8073154" y="5986802"/>
            <a:ext cx="132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282m</a:t>
            </a:r>
            <a:endParaRPr/>
          </a:p>
        </p:txBody>
      </p:sp>
      <p:cxnSp>
        <p:nvCxnSpPr>
          <p:cNvPr id="64" name="Google Shape;201;p28">
            <a:extLst>
              <a:ext uri="{FF2B5EF4-FFF2-40B4-BE49-F238E27FC236}">
                <a16:creationId xmlns:a16="http://schemas.microsoft.com/office/drawing/2014/main" id="{676540D2-E343-0836-BDE8-8A99A211BAC0}"/>
              </a:ext>
            </a:extLst>
          </p:cNvPr>
          <p:cNvCxnSpPr/>
          <p:nvPr/>
        </p:nvCxnSpPr>
        <p:spPr>
          <a:xfrm>
            <a:off x="8366409" y="5902337"/>
            <a:ext cx="741900" cy="72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0510F2E3-D799-A836-18A3-344FCAB91627}"/>
              </a:ext>
            </a:extLst>
          </p:cNvPr>
          <p:cNvSpPr>
            <a:spLocks noChangeAspect="1"/>
          </p:cNvSpPr>
          <p:nvPr/>
        </p:nvSpPr>
        <p:spPr bwMode="auto">
          <a:xfrm>
            <a:off x="6960096" y="3329316"/>
            <a:ext cx="3528392" cy="352839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/>
              </a:solidFill>
              <a:latin typeface="Verdana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78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74E89-C2DF-9695-B781-648A425CF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7" y="395583"/>
            <a:ext cx="6916189" cy="618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057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A3819-7338-A92E-E59B-7013656DF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53040"/>
            <a:ext cx="7772400" cy="57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27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B152-70BA-C851-3F41-5447D3D5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D14D2-B86B-3E3C-1FFB-CF983E30B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52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trains from ancient Chinese and Japanese observations of SN 1181 (cyan area) and the position of 3C 58 and Pa 30 according to Schaefer 2023[17]">
            <a:extLst>
              <a:ext uri="{FF2B5EF4-FFF2-40B4-BE49-F238E27FC236}">
                <a16:creationId xmlns:a16="http://schemas.microsoft.com/office/drawing/2014/main" id="{F298F470-836B-48F6-C5E7-17E77635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012" y="2278505"/>
            <a:ext cx="3998009" cy="30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5C6100-83C4-781B-EC9E-92296025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59" y="273623"/>
            <a:ext cx="11191493" cy="1325563"/>
          </a:xfrm>
        </p:spPr>
        <p:txBody>
          <a:bodyPr>
            <a:normAutofit/>
          </a:bodyPr>
          <a:lstStyle/>
          <a:p>
            <a:r>
              <a:rPr lang="en-US" dirty="0"/>
              <a:t>The missing historical supernova remnant: SN 1181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BBB2-752D-D891-3080-1F9216527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7" y="1825625"/>
            <a:ext cx="7914489" cy="47587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First observed between August 4 and August 6, 1181 AD.</a:t>
            </a:r>
          </a:p>
          <a:p>
            <a:r>
              <a:rPr lang="en-US" dirty="0"/>
              <a:t>Recorded in multiple texts by Chinese and Japanese astronomers. At peak, as bright as Vela (m=0).</a:t>
            </a:r>
          </a:p>
          <a:p>
            <a:r>
              <a:rPr lang="en-US" dirty="0"/>
              <a:t>Appeared in the constellation Cassiopeia and was visible and motionless against the fixed stars for 185 days.</a:t>
            </a:r>
          </a:p>
          <a:p>
            <a:r>
              <a:rPr lang="en-US" dirty="0"/>
              <a:t>Previously associated with PWN 3C 58 / PSR J0205+06449</a:t>
            </a:r>
          </a:p>
          <a:p>
            <a:pPr lvl="1"/>
            <a:r>
              <a:rPr lang="en-US" dirty="0"/>
              <a:t>3C 58 was studied by VERITAS (22 hours, no detection, pulsar limits published)</a:t>
            </a:r>
          </a:p>
          <a:p>
            <a:pPr lvl="1"/>
            <a:r>
              <a:rPr lang="en-US" dirty="0"/>
              <a:t>Detected by MAGIC: 81 hours, 5.7 sigma, 0.65% Crab</a:t>
            </a:r>
          </a:p>
          <a:p>
            <a:r>
              <a:rPr lang="en-US" dirty="0"/>
              <a:t>Re-assessment places 3C58 outside of the region given by historical constraints and suggests an age of ~5kyr: </a:t>
            </a:r>
          </a:p>
          <a:p>
            <a:r>
              <a:rPr lang="en-US" b="1" dirty="0"/>
              <a:t>3C58 is not the remnant of SN 1181.</a:t>
            </a:r>
          </a:p>
        </p:txBody>
      </p:sp>
    </p:spTree>
    <p:extLst>
      <p:ext uri="{BB962C8B-B14F-4D97-AF65-F5344CB8AC3E}">
        <p14:creationId xmlns:p14="http://schemas.microsoft.com/office/powerpoint/2010/main" val="4145165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953EE-87D7-3671-F5E9-9B921525B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84F3-492F-3632-1891-B3A2956F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60" y="365125"/>
            <a:ext cx="10515600" cy="1325563"/>
          </a:xfrm>
        </p:spPr>
        <p:txBody>
          <a:bodyPr/>
          <a:lstStyle/>
          <a:p>
            <a:r>
              <a:rPr lang="en-US" dirty="0"/>
              <a:t>Pa 30: the remnant of SN 1181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F394F-0321-B899-80EC-20D033F8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1825625"/>
            <a:ext cx="7513235" cy="43513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Discovered in 2013 by Dana </a:t>
            </a:r>
            <a:r>
              <a:rPr lang="en-US" dirty="0" err="1"/>
              <a:t>Patchick</a:t>
            </a:r>
            <a:r>
              <a:rPr lang="en-US" dirty="0"/>
              <a:t>, an amateur astronomer searching for planetary nebulae in WISE data. </a:t>
            </a:r>
          </a:p>
          <a:p>
            <a:r>
              <a:rPr lang="en-US" dirty="0"/>
              <a:t>Highly structured nebula 3 arcminutes in diameter, with long filaments extending radially from a very hot central star driving a high-velocity wind.</a:t>
            </a:r>
          </a:p>
          <a:p>
            <a:r>
              <a:rPr lang="en-US" dirty="0"/>
              <a:t> The nebula's angular size, estimated 2.3 kpc distance, and 1100 km s</a:t>
            </a:r>
            <a:r>
              <a:rPr lang="en-US" baseline="30000" dirty="0"/>
              <a:t>-1</a:t>
            </a:r>
            <a:r>
              <a:rPr lang="en-US" dirty="0"/>
              <a:t> expansion velocity are consistent with an explosion date around 1181 AD.</a:t>
            </a:r>
          </a:p>
          <a:p>
            <a:r>
              <a:rPr lang="en-US" dirty="0"/>
              <a:t>Association first proposed by Ritter </a:t>
            </a:r>
            <a:r>
              <a:rPr lang="en-US" i="1" dirty="0"/>
              <a:t>et al.</a:t>
            </a:r>
            <a:r>
              <a:rPr lang="en-US" dirty="0"/>
              <a:t> in 2021.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14722E-0FB4-56BC-89C7-7F06E071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853" y="215023"/>
            <a:ext cx="184731" cy="3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609585"/>
            <a:endParaRPr lang="en-US" sz="1351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4102" name="Picture 1" descr="undefined">
            <a:extLst>
              <a:ext uri="{FF2B5EF4-FFF2-40B4-BE49-F238E27FC236}">
                <a16:creationId xmlns:a16="http://schemas.microsoft.com/office/drawing/2014/main" id="{92C2E838-B82A-AAE1-DE21-246E0011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23" y="1990571"/>
            <a:ext cx="3384063" cy="317108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EC1DEBF6-24E6-38AB-8FAE-1BA0A7CE7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697" y="4174933"/>
            <a:ext cx="21610563" cy="3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609585"/>
            <a:endParaRPr lang="en-US" sz="1351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E228B-B8F3-5FDA-F2BA-42310C19B612}"/>
              </a:ext>
            </a:extLst>
          </p:cNvPr>
          <p:cNvSpPr txBox="1"/>
          <p:nvPr/>
        </p:nvSpPr>
        <p:spPr>
          <a:xfrm>
            <a:off x="8231128" y="5240915"/>
            <a:ext cx="36137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867" dirty="0" err="1">
                <a:solidFill>
                  <a:prstClr val="black"/>
                </a:solidFill>
                <a:latin typeface="Aptos" panose="02110004020202020204"/>
              </a:rPr>
              <a:t>Fesen</a:t>
            </a:r>
            <a:r>
              <a:rPr lang="en-US" sz="1867" dirty="0">
                <a:solidFill>
                  <a:prstClr val="black"/>
                </a:solidFill>
                <a:latin typeface="Aptos" panose="02110004020202020204"/>
              </a:rPr>
              <a:t>, Schaefer &amp; </a:t>
            </a:r>
            <a:r>
              <a:rPr lang="en-US" sz="1867" dirty="0" err="1">
                <a:solidFill>
                  <a:prstClr val="black"/>
                </a:solidFill>
                <a:latin typeface="Aptos" panose="02110004020202020204"/>
              </a:rPr>
              <a:t>Patchick</a:t>
            </a:r>
            <a:r>
              <a:rPr lang="en-US" sz="1867" dirty="0">
                <a:solidFill>
                  <a:prstClr val="black"/>
                </a:solidFill>
                <a:latin typeface="Aptos" panose="02110004020202020204"/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376968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875" y="1285875"/>
            <a:ext cx="9255126" cy="48074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199456" y="692696"/>
            <a:ext cx="9865096" cy="5760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99456" y="6021288"/>
            <a:ext cx="9865096" cy="5760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055440" y="764704"/>
            <a:ext cx="648072" cy="525658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0488488" y="764704"/>
            <a:ext cx="648072" cy="5400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1898" y="369530"/>
            <a:ext cx="1940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VERITAS</a:t>
            </a:r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49610-54CD-1281-344B-D7EAA12C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4" y="1030743"/>
            <a:ext cx="10576655" cy="56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31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0A1A7-9625-FA47-D160-6DB186DC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7E8D-DA08-9B25-7702-775E9888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80" y="365125"/>
            <a:ext cx="10515600" cy="1325563"/>
          </a:xfrm>
        </p:spPr>
        <p:txBody>
          <a:bodyPr/>
          <a:lstStyle/>
          <a:p>
            <a:r>
              <a:rPr lang="en-US" dirty="0"/>
              <a:t>Pa 30: the remnant of SN 1181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CFE25-7E67-C76D-0E1F-A7E03556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68" y="1424053"/>
            <a:ext cx="11541177" cy="4351339"/>
          </a:xfrm>
        </p:spPr>
        <p:txBody>
          <a:bodyPr>
            <a:normAutofit/>
          </a:bodyPr>
          <a:lstStyle/>
          <a:p>
            <a:r>
              <a:rPr lang="en-US" sz="2400" dirty="0"/>
              <a:t>Properties of the remnant and its central star are best-explained by an unusual progenitor – a merger between CO and </a:t>
            </a:r>
            <a:r>
              <a:rPr lang="en-US" sz="2400" dirty="0" err="1"/>
              <a:t>ONe</a:t>
            </a:r>
            <a:r>
              <a:rPr lang="en-US" sz="2400" dirty="0"/>
              <a:t> white dwarfs, leading to a low-luminosity </a:t>
            </a:r>
            <a:r>
              <a:rPr lang="en-US" sz="2400" b="1" dirty="0"/>
              <a:t>Type </a:t>
            </a:r>
            <a:r>
              <a:rPr lang="en-US" sz="2400" b="1" dirty="0" err="1"/>
              <a:t>Iax</a:t>
            </a:r>
            <a:r>
              <a:rPr lang="en-US" sz="2400" b="1" dirty="0"/>
              <a:t> </a:t>
            </a:r>
            <a:r>
              <a:rPr lang="en-US" sz="2400" dirty="0"/>
              <a:t>supernova explosion. </a:t>
            </a:r>
          </a:p>
          <a:p>
            <a:r>
              <a:rPr lang="en-US" sz="2400" dirty="0"/>
              <a:t>Rare sub-type of Type </a:t>
            </a:r>
            <a:r>
              <a:rPr lang="en-US" sz="2400" dirty="0" err="1"/>
              <a:t>Ia</a:t>
            </a:r>
            <a:r>
              <a:rPr lang="en-US" sz="2400" dirty="0"/>
              <a:t> supernovae in which the merging white dwarfs are not fully destroyed by the supernova explosion, leading to a double-degenerate merger product described (</a:t>
            </a:r>
            <a:r>
              <a:rPr lang="en-US" sz="2400" dirty="0" err="1"/>
              <a:t>colourfully</a:t>
            </a:r>
            <a:r>
              <a:rPr lang="en-US" sz="2400" dirty="0"/>
              <a:t>!) as a “zombie star”.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F11A6DA-E1EE-AF0E-91D9-206B140EB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853" y="215023"/>
            <a:ext cx="184731" cy="3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609585"/>
            <a:endParaRPr lang="en-US" sz="1351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28C965A-ACD0-8721-650E-383730CA8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697" y="4174933"/>
            <a:ext cx="21610563" cy="3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609585"/>
            <a:endParaRPr lang="en-US" sz="1351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4104" name="Picture 2" descr="undefined">
            <a:extLst>
              <a:ext uri="{FF2B5EF4-FFF2-40B4-BE49-F238E27FC236}">
                <a16:creationId xmlns:a16="http://schemas.microsoft.com/office/drawing/2014/main" id="{0BD4A9E5-B348-760C-4EF5-D50981D73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1" y="3722565"/>
            <a:ext cx="6895919" cy="30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4D7A5-EBCA-1FD2-2AF8-F6819D905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605" y="4702056"/>
            <a:ext cx="4441161" cy="73189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C6797-D3F3-FD0F-3412-24517BD8DEAB}"/>
              </a:ext>
            </a:extLst>
          </p:cNvPr>
          <p:cNvSpPr txBox="1"/>
          <p:nvPr/>
        </p:nvSpPr>
        <p:spPr>
          <a:xfrm>
            <a:off x="7047826" y="6447631"/>
            <a:ext cx="156523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867" dirty="0">
                <a:solidFill>
                  <a:prstClr val="black"/>
                </a:solidFill>
                <a:latin typeface="Aptos" panose="02110004020202020204"/>
              </a:rPr>
              <a:t>Ko </a:t>
            </a:r>
            <a:r>
              <a:rPr lang="en-US" sz="1867" i="1" dirty="0">
                <a:solidFill>
                  <a:prstClr val="black"/>
                </a:solidFill>
                <a:latin typeface="Aptos" panose="02110004020202020204"/>
              </a:rPr>
              <a:t>et al. </a:t>
            </a:r>
            <a:r>
              <a:rPr lang="en-US" sz="1867" dirty="0">
                <a:solidFill>
                  <a:prstClr val="black"/>
                </a:solidFill>
                <a:latin typeface="Aptos" panose="02110004020202020204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983365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76DA3-60F5-408B-571E-5CC2EA4C9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322238-2C85-BFBD-B509-1C0CDACB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21" y="2313752"/>
            <a:ext cx="8154557" cy="43782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973097-4919-2CDE-144A-22B75A15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248150"/>
            <a:ext cx="12042620" cy="4351338"/>
          </a:xfrm>
        </p:spPr>
        <p:txBody>
          <a:bodyPr/>
          <a:lstStyle/>
          <a:p>
            <a:r>
              <a:rPr lang="en-US" dirty="0"/>
              <a:t>Caltech recently provided enthusiastic access to Palomar Observatory. </a:t>
            </a:r>
          </a:p>
          <a:p>
            <a:r>
              <a:rPr lang="en-US" dirty="0"/>
              <a:t>2 telescopes operating. 2 more under deployment. 2 more in assembly. </a:t>
            </a:r>
          </a:p>
          <a:p>
            <a:r>
              <a:rPr lang="en-US" dirty="0"/>
              <a:t>Aiming for 3-4 telescope operations this Fall (2025).</a:t>
            </a:r>
          </a:p>
          <a:p>
            <a:r>
              <a:rPr lang="en-US" dirty="0"/>
              <a:t>Space for at least 25 telescopes on this site.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0C6B72EA-35C0-8E4F-F51B-114D78C1A2E9}"/>
              </a:ext>
            </a:extLst>
          </p:cNvPr>
          <p:cNvSpPr>
            <a:spLocks noChangeAspect="1"/>
          </p:cNvSpPr>
          <p:nvPr/>
        </p:nvSpPr>
        <p:spPr>
          <a:xfrm>
            <a:off x="5053704" y="322795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D4AA4D59-E7AD-08F4-FE92-5F6046BA3357}"/>
              </a:ext>
            </a:extLst>
          </p:cNvPr>
          <p:cNvSpPr>
            <a:spLocks noChangeAspect="1"/>
          </p:cNvSpPr>
          <p:nvPr/>
        </p:nvSpPr>
        <p:spPr>
          <a:xfrm>
            <a:off x="5712032" y="2795136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074F9E0D-8239-169A-DDEA-1C7262D744F4}"/>
              </a:ext>
            </a:extLst>
          </p:cNvPr>
          <p:cNvSpPr>
            <a:spLocks noChangeAspect="1"/>
          </p:cNvSpPr>
          <p:nvPr/>
        </p:nvSpPr>
        <p:spPr>
          <a:xfrm>
            <a:off x="6419315" y="295379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0977EBE0-4DC4-2018-9200-AD40A87B3F1B}"/>
              </a:ext>
            </a:extLst>
          </p:cNvPr>
          <p:cNvSpPr>
            <a:spLocks noChangeAspect="1"/>
          </p:cNvSpPr>
          <p:nvPr/>
        </p:nvSpPr>
        <p:spPr>
          <a:xfrm>
            <a:off x="4049479" y="2538620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82B80933-F28C-0B68-17CB-13314D1B022E}"/>
              </a:ext>
            </a:extLst>
          </p:cNvPr>
          <p:cNvSpPr>
            <a:spLocks noChangeAspect="1"/>
          </p:cNvSpPr>
          <p:nvPr/>
        </p:nvSpPr>
        <p:spPr>
          <a:xfrm>
            <a:off x="6920857" y="2332379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E0C1688B-A617-469C-CC03-29C64C168DA5}"/>
              </a:ext>
            </a:extLst>
          </p:cNvPr>
          <p:cNvSpPr>
            <a:spLocks noChangeAspect="1"/>
          </p:cNvSpPr>
          <p:nvPr/>
        </p:nvSpPr>
        <p:spPr>
          <a:xfrm>
            <a:off x="6602195" y="3485419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62C0B963-E155-E83A-B41E-9AD8A01FDB64}"/>
              </a:ext>
            </a:extLst>
          </p:cNvPr>
          <p:cNvSpPr>
            <a:spLocks noChangeAspect="1"/>
          </p:cNvSpPr>
          <p:nvPr/>
        </p:nvSpPr>
        <p:spPr>
          <a:xfrm>
            <a:off x="6884522" y="3590887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85AB432D-1A00-84AE-D558-F496A4469D46}"/>
              </a:ext>
            </a:extLst>
          </p:cNvPr>
          <p:cNvSpPr>
            <a:spLocks noChangeAspect="1"/>
          </p:cNvSpPr>
          <p:nvPr/>
        </p:nvSpPr>
        <p:spPr>
          <a:xfrm>
            <a:off x="7412372" y="3847296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5125EE1C-4D48-C839-6F29-42661556A2BA}"/>
              </a:ext>
            </a:extLst>
          </p:cNvPr>
          <p:cNvSpPr>
            <a:spLocks noChangeAspect="1"/>
          </p:cNvSpPr>
          <p:nvPr/>
        </p:nvSpPr>
        <p:spPr>
          <a:xfrm>
            <a:off x="7478985" y="4364298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82FB93DA-9C5F-DCE4-4BA4-9593E3D80CBD}"/>
              </a:ext>
            </a:extLst>
          </p:cNvPr>
          <p:cNvSpPr>
            <a:spLocks noChangeAspect="1"/>
          </p:cNvSpPr>
          <p:nvPr/>
        </p:nvSpPr>
        <p:spPr>
          <a:xfrm>
            <a:off x="6389035" y="4079370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8E92A2D8-37A2-C8E1-3F08-9CC5AAC84999}"/>
              </a:ext>
            </a:extLst>
          </p:cNvPr>
          <p:cNvSpPr>
            <a:spLocks noChangeAspect="1"/>
          </p:cNvSpPr>
          <p:nvPr/>
        </p:nvSpPr>
        <p:spPr>
          <a:xfrm>
            <a:off x="6278827" y="4643795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801307AA-0789-6C6D-8D3C-FAB2D0F898AA}"/>
              </a:ext>
            </a:extLst>
          </p:cNvPr>
          <p:cNvSpPr>
            <a:spLocks noChangeAspect="1"/>
          </p:cNvSpPr>
          <p:nvPr/>
        </p:nvSpPr>
        <p:spPr>
          <a:xfrm>
            <a:off x="7296105" y="516742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7DE9499D-B42A-C5E8-30E7-3FB5D27FFE3E}"/>
              </a:ext>
            </a:extLst>
          </p:cNvPr>
          <p:cNvSpPr>
            <a:spLocks noChangeAspect="1"/>
          </p:cNvSpPr>
          <p:nvPr/>
        </p:nvSpPr>
        <p:spPr>
          <a:xfrm>
            <a:off x="6505587" y="5554298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4DCE6EB4-6073-DCA4-9A74-C87E7EF558D5}"/>
              </a:ext>
            </a:extLst>
          </p:cNvPr>
          <p:cNvSpPr>
            <a:spLocks noChangeAspect="1"/>
          </p:cNvSpPr>
          <p:nvPr/>
        </p:nvSpPr>
        <p:spPr>
          <a:xfrm>
            <a:off x="5144422" y="4552355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49B3CF89-2B0F-1ABF-630E-A9CA8E033A2C}"/>
              </a:ext>
            </a:extLst>
          </p:cNvPr>
          <p:cNvSpPr>
            <a:spLocks noChangeAspect="1"/>
          </p:cNvSpPr>
          <p:nvPr/>
        </p:nvSpPr>
        <p:spPr>
          <a:xfrm>
            <a:off x="8581109" y="4870982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3C228E9B-AA95-16D1-3373-E2224BEFBECC}"/>
              </a:ext>
            </a:extLst>
          </p:cNvPr>
          <p:cNvSpPr>
            <a:spLocks noChangeAspect="1"/>
          </p:cNvSpPr>
          <p:nvPr/>
        </p:nvSpPr>
        <p:spPr>
          <a:xfrm>
            <a:off x="8902058" y="5420467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F81001A6-F005-B3E5-D575-7F11EED5B573}"/>
              </a:ext>
            </a:extLst>
          </p:cNvPr>
          <p:cNvSpPr>
            <a:spLocks noChangeAspect="1"/>
          </p:cNvSpPr>
          <p:nvPr/>
        </p:nvSpPr>
        <p:spPr>
          <a:xfrm>
            <a:off x="9527868" y="5266835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7EB8BE93-3BC6-6E5B-2102-30E191AB6B39}"/>
              </a:ext>
            </a:extLst>
          </p:cNvPr>
          <p:cNvSpPr>
            <a:spLocks noChangeAspect="1"/>
          </p:cNvSpPr>
          <p:nvPr/>
        </p:nvSpPr>
        <p:spPr>
          <a:xfrm>
            <a:off x="3838016" y="3536529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AC1AB753-2C30-F5A5-8CDD-7468EDE1B78B}"/>
              </a:ext>
            </a:extLst>
          </p:cNvPr>
          <p:cNvSpPr>
            <a:spLocks noChangeAspect="1"/>
          </p:cNvSpPr>
          <p:nvPr/>
        </p:nvSpPr>
        <p:spPr>
          <a:xfrm>
            <a:off x="4177652" y="4177341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5E6C5D08-3DFE-9917-A4E3-C8350EBEE34D}"/>
              </a:ext>
            </a:extLst>
          </p:cNvPr>
          <p:cNvSpPr>
            <a:spLocks noChangeAspect="1"/>
          </p:cNvSpPr>
          <p:nvPr/>
        </p:nvSpPr>
        <p:spPr>
          <a:xfrm>
            <a:off x="2373667" y="4121617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79E4CA9A-BAEB-E6BD-6405-D958BA342B41}"/>
              </a:ext>
            </a:extLst>
          </p:cNvPr>
          <p:cNvSpPr>
            <a:spLocks noChangeAspect="1"/>
          </p:cNvSpPr>
          <p:nvPr/>
        </p:nvSpPr>
        <p:spPr>
          <a:xfrm>
            <a:off x="2271594" y="2784503"/>
            <a:ext cx="182880" cy="18288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846455FB-8A70-6D1D-2F57-A32C10DC0E05}"/>
              </a:ext>
            </a:extLst>
          </p:cNvPr>
          <p:cNvSpPr>
            <a:spLocks noChangeAspect="1"/>
          </p:cNvSpPr>
          <p:nvPr/>
        </p:nvSpPr>
        <p:spPr>
          <a:xfrm>
            <a:off x="2238051" y="246587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577E9B78-E3F7-B2AB-20C4-3386DDB11330}"/>
              </a:ext>
            </a:extLst>
          </p:cNvPr>
          <p:cNvSpPr>
            <a:spLocks noChangeAspect="1"/>
          </p:cNvSpPr>
          <p:nvPr/>
        </p:nvSpPr>
        <p:spPr>
          <a:xfrm>
            <a:off x="4516414" y="352589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D0A3B563-AF89-3877-F23F-BC678145497A}"/>
              </a:ext>
            </a:extLst>
          </p:cNvPr>
          <p:cNvSpPr>
            <a:spLocks noChangeAspect="1"/>
          </p:cNvSpPr>
          <p:nvPr/>
        </p:nvSpPr>
        <p:spPr>
          <a:xfrm>
            <a:off x="5116396" y="3667508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FA81F187-0ADF-F087-A8E1-32BDEFF285A5}"/>
              </a:ext>
            </a:extLst>
          </p:cNvPr>
          <p:cNvSpPr>
            <a:spLocks noChangeAspect="1"/>
          </p:cNvSpPr>
          <p:nvPr/>
        </p:nvSpPr>
        <p:spPr>
          <a:xfrm>
            <a:off x="4839317" y="4160177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9C8EF204-9130-6637-B709-3393B90559C2}"/>
              </a:ext>
            </a:extLst>
          </p:cNvPr>
          <p:cNvSpPr>
            <a:spLocks noChangeAspect="1"/>
          </p:cNvSpPr>
          <p:nvPr/>
        </p:nvSpPr>
        <p:spPr>
          <a:xfrm>
            <a:off x="6430550" y="2615678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C11D2DA2-21D4-CEAB-F826-C5125EBD9530}"/>
              </a:ext>
            </a:extLst>
          </p:cNvPr>
          <p:cNvSpPr>
            <a:spLocks noChangeAspect="1"/>
          </p:cNvSpPr>
          <p:nvPr/>
        </p:nvSpPr>
        <p:spPr>
          <a:xfrm>
            <a:off x="5921406" y="3627969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C65BEF38-1180-0258-D59D-40777401F7C5}"/>
              </a:ext>
            </a:extLst>
          </p:cNvPr>
          <p:cNvSpPr>
            <a:spLocks noChangeAspect="1"/>
          </p:cNvSpPr>
          <p:nvPr/>
        </p:nvSpPr>
        <p:spPr>
          <a:xfrm>
            <a:off x="6743742" y="441143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699696E-0A91-203B-B1A3-793BA234D5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7000"/>
          </a:blip>
          <a:srcRect l="25062" t="16732" r="20191" b="15981"/>
          <a:stretch>
            <a:fillRect/>
          </a:stretch>
        </p:blipFill>
        <p:spPr>
          <a:xfrm rot="3317182">
            <a:off x="4638399" y="2511502"/>
            <a:ext cx="2030512" cy="23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9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2875" y="1285875"/>
            <a:ext cx="9255126" cy="480742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6600056" y="2852936"/>
            <a:ext cx="2448272" cy="43204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5159896" y="3717032"/>
            <a:ext cx="3960440" cy="1512168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639616" y="2780928"/>
            <a:ext cx="3384376" cy="122413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711624" y="4509120"/>
            <a:ext cx="1800200" cy="57606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608168" y="2636912"/>
            <a:ext cx="628698" cy="369332"/>
          </a:xfrm>
          <a:prstGeom prst="rect">
            <a:avLst/>
          </a:prstGeom>
          <a:solidFill>
            <a:schemeClr val="tx1"/>
          </a:solidFill>
          <a:effectLst>
            <a:glow>
              <a:schemeClr val="bg1">
                <a:alpha val="99000"/>
              </a:schemeClr>
            </a:glow>
            <a:softEdge rad="114300"/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81m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4113" y="4437112"/>
            <a:ext cx="752129" cy="369332"/>
          </a:xfrm>
          <a:prstGeom prst="rect">
            <a:avLst/>
          </a:prstGeom>
          <a:solidFill>
            <a:schemeClr val="tx1"/>
          </a:solidFill>
          <a:effectLst>
            <a:glow>
              <a:schemeClr val="bg1">
                <a:alpha val="99000"/>
              </a:schemeClr>
            </a:glow>
            <a:softEdge rad="114300"/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127m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8392" y="4869160"/>
            <a:ext cx="628698" cy="369332"/>
          </a:xfrm>
          <a:prstGeom prst="rect">
            <a:avLst/>
          </a:prstGeom>
          <a:solidFill>
            <a:schemeClr val="tx1"/>
          </a:solidFill>
          <a:effectLst>
            <a:glow>
              <a:schemeClr val="bg1">
                <a:alpha val="99000"/>
              </a:schemeClr>
            </a:glow>
            <a:softEdge rad="114300"/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99m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5721" y="2895327"/>
            <a:ext cx="752129" cy="369332"/>
          </a:xfrm>
          <a:prstGeom prst="rect">
            <a:avLst/>
          </a:prstGeom>
          <a:solidFill>
            <a:schemeClr val="tx1"/>
          </a:solidFill>
          <a:effectLst>
            <a:glow>
              <a:schemeClr val="bg1">
                <a:alpha val="99000"/>
              </a:schemeClr>
            </a:glow>
            <a:softEdge rad="114300"/>
          </a:effectLst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102m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199456" y="692696"/>
            <a:ext cx="9865096" cy="5760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055440" y="764704"/>
            <a:ext cx="648072" cy="5400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0488488" y="764704"/>
            <a:ext cx="648072" cy="55446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199456" y="6021288"/>
            <a:ext cx="9865096" cy="5760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E2630-B70A-4698-EC3F-56C8ABADF947}"/>
              </a:ext>
            </a:extLst>
          </p:cNvPr>
          <p:cNvSpPr txBox="1"/>
          <p:nvPr/>
        </p:nvSpPr>
        <p:spPr>
          <a:xfrm>
            <a:off x="5161898" y="369530"/>
            <a:ext cx="1940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VERITAS</a:t>
            </a:r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27158-7AEC-D765-B643-6EC53319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08" y="1063671"/>
            <a:ext cx="10538617" cy="56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146876" y="198656"/>
            <a:ext cx="10275376" cy="14236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Each telescope has an aperture of 12 meters (~110 m</a:t>
            </a:r>
            <a:r>
              <a:rPr lang="en-US" sz="2000" baseline="30000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).</a:t>
            </a:r>
          </a:p>
          <a:p>
            <a:pPr marL="285750" indent="-285750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Each has a 499-pixel photomultiplier tube camera, with a 3.5 degree diameter field of view.</a:t>
            </a:r>
          </a:p>
          <a:p>
            <a:pPr marL="285750" indent="-285750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A trigger requires a coincidence between at least 2 of the 4 telescopes within 50 ns.</a:t>
            </a:r>
          </a:p>
          <a:p>
            <a:pPr marL="285750" indent="-285750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The signal from each pixel is recorded with 2ns sampling flash-ADCs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59" y="1700808"/>
            <a:ext cx="4819494" cy="5013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69" y="2276873"/>
            <a:ext cx="4275753" cy="38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4E7DC-69ED-65FC-8652-40CB216C4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E8C5B-5DE9-1B66-C287-EA9DB9123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100"/>
            <a:ext cx="10515600" cy="4351338"/>
          </a:xfrm>
        </p:spPr>
        <p:txBody>
          <a:bodyPr/>
          <a:lstStyle/>
          <a:p>
            <a:r>
              <a:rPr lang="en-US" dirty="0"/>
              <a:t>VERITAS now has a rich catalog of ~70 sources. </a:t>
            </a:r>
          </a:p>
          <a:p>
            <a:r>
              <a:rPr lang="en-US" dirty="0"/>
              <a:t>We have also surveyed the Cygnus region of the Galactic Plane.</a:t>
            </a:r>
          </a:p>
          <a:p>
            <a:r>
              <a:rPr lang="en-US" dirty="0"/>
              <a:t>A third of VERITAS sources are Galactic, including SNR, PWN, binaries and sources whose nature is not yet established.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71907-A0E4-35AE-389C-3862886F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41"/>
          <a:stretch>
            <a:fillRect/>
          </a:stretch>
        </p:blipFill>
        <p:spPr>
          <a:xfrm>
            <a:off x="0" y="3523456"/>
            <a:ext cx="5101684" cy="2747963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4FFE7B6-C8B3-0ACF-07C4-436413A7E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124" y="3052037"/>
            <a:ext cx="2868960" cy="3769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Gill Sans"/>
                <a:cs typeface="Gill Sans"/>
                <a:sym typeface="Comic Sans MS" pitchFamily="-65" charset="0"/>
              </a:rPr>
              <a:t>Cygnus region survey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3D4D00-ABB2-0992-E291-C622C2085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896"/>
          <a:stretch>
            <a:fillRect/>
          </a:stretch>
        </p:blipFill>
        <p:spPr>
          <a:xfrm>
            <a:off x="5132680" y="2603715"/>
            <a:ext cx="6959168" cy="4180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20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1F326-2D3B-0E93-47FE-36286240F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047" y="337788"/>
            <a:ext cx="11514953" cy="4351338"/>
          </a:xfrm>
        </p:spPr>
        <p:txBody>
          <a:bodyPr/>
          <a:lstStyle/>
          <a:p>
            <a:r>
              <a:rPr lang="en-US" dirty="0"/>
              <a:t>Among these, supernova remnants provide compelling </a:t>
            </a:r>
            <a:r>
              <a:rPr lang="en-US" dirty="0" err="1"/>
              <a:t>PeVatron</a:t>
            </a:r>
            <a:r>
              <a:rPr lang="en-US" dirty="0"/>
              <a:t> targets.</a:t>
            </a:r>
          </a:p>
          <a:p>
            <a:r>
              <a:rPr lang="en-US" dirty="0"/>
              <a:t>Young (i.e. historical) remnants  may be the most efficient. </a:t>
            </a:r>
          </a:p>
          <a:p>
            <a:r>
              <a:rPr lang="en-US" dirty="0"/>
              <a:t>VERITAS discovered TeV emission from </a:t>
            </a:r>
            <a:r>
              <a:rPr lang="en-US" b="1" dirty="0"/>
              <a:t>Tycho’s SNR </a:t>
            </a:r>
            <a:r>
              <a:rPr lang="en-US" dirty="0"/>
              <a:t>in 2011 (&lt;1% Crab)</a:t>
            </a:r>
          </a:p>
          <a:p>
            <a:r>
              <a:rPr lang="en-US" dirty="0"/>
              <a:t>150 hours of VERITAS observations, combined with Fermi-LAT results, now show spectral softening in the VHE range, suggesting a low maximum particle energy. Tycho is not a </a:t>
            </a:r>
            <a:r>
              <a:rPr lang="en-US" dirty="0" err="1"/>
              <a:t>PeVatron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F4325-F2B6-A460-0582-86C541BE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16" y="3239146"/>
            <a:ext cx="4915437" cy="3541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1DD09-EBB0-3053-10EC-2D1C6B9AD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47" y="3208151"/>
            <a:ext cx="5418953" cy="36188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40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D46F8-851E-7A0B-6240-A28C626A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028"/>
            <a:ext cx="10515600" cy="4351338"/>
          </a:xfrm>
        </p:spPr>
        <p:txBody>
          <a:bodyPr/>
          <a:lstStyle/>
          <a:p>
            <a:r>
              <a:rPr lang="en-US" b="1" dirty="0"/>
              <a:t>Cas A</a:t>
            </a:r>
            <a:r>
              <a:rPr lang="en-US" dirty="0"/>
              <a:t> is the remnant of a Type IIb supernova</a:t>
            </a:r>
          </a:p>
          <a:p>
            <a:r>
              <a:rPr lang="en-US" dirty="0"/>
              <a:t>It is also much brighter at TeV (&gt;3% Crab)</a:t>
            </a:r>
          </a:p>
          <a:p>
            <a:r>
              <a:rPr lang="en-US" dirty="0"/>
              <a:t>VERITAS (and MAGIC) results again show a cut-off above ~ 2 TeV.</a:t>
            </a:r>
          </a:p>
          <a:p>
            <a:r>
              <a:rPr lang="en-US" dirty="0"/>
              <a:t>The maximum energies obtained for protons are 21 TeV and 6 TeV for purely hadronic and </a:t>
            </a:r>
            <a:r>
              <a:rPr lang="en-US" dirty="0" err="1"/>
              <a:t>lepto</a:t>
            </a:r>
            <a:r>
              <a:rPr lang="en-US" dirty="0"/>
              <a:t>-hadronic models, respectively.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39D1D-EB79-4B04-57F2-E3F30F2AB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19" y="2833607"/>
            <a:ext cx="5168030" cy="3776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FC115-1551-4CAA-09D5-BAE13CE64BC1}"/>
              </a:ext>
            </a:extLst>
          </p:cNvPr>
          <p:cNvSpPr txBox="1"/>
          <p:nvPr/>
        </p:nvSpPr>
        <p:spPr>
          <a:xfrm>
            <a:off x="6683681" y="3429000"/>
            <a:ext cx="52776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shows the purely hadronic model, with TeV emission due to pion-decay.</a:t>
            </a:r>
          </a:p>
          <a:p>
            <a:endParaRPr lang="en-US" dirty="0"/>
          </a:p>
          <a:p>
            <a:r>
              <a:rPr lang="en-US" dirty="0"/>
              <a:t>In the </a:t>
            </a:r>
            <a:r>
              <a:rPr lang="en-US" dirty="0" err="1"/>
              <a:t>lepto</a:t>
            </a:r>
            <a:r>
              <a:rPr lang="en-US" dirty="0"/>
              <a:t>-hadronic model the highest-energy TeV emission is generated by the highest-energy inverse Compton  contribution.</a:t>
            </a:r>
          </a:p>
          <a:p>
            <a:endParaRPr lang="en-US" dirty="0"/>
          </a:p>
          <a:p>
            <a:r>
              <a:rPr lang="en-US" dirty="0"/>
              <a:t>A pure leptonic model is ruled out by the broadband spectral shape (it predicts a peak at 100 GeV)</a:t>
            </a:r>
          </a:p>
        </p:txBody>
      </p:sp>
    </p:spTree>
    <p:extLst>
      <p:ext uri="{BB962C8B-B14F-4D97-AF65-F5344CB8AC3E}">
        <p14:creationId xmlns:p14="http://schemas.microsoft.com/office/powerpoint/2010/main" val="2412469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9653</TotalTime>
  <Words>2912</Words>
  <Application>Microsoft Macintosh PowerPoint</Application>
  <PresentationFormat>Widescreen</PresentationFormat>
  <Paragraphs>250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Gill Sans</vt:lpstr>
      <vt:lpstr>Helvetica</vt:lpstr>
      <vt:lpstr>Verdana</vt:lpstr>
      <vt:lpstr>Office Theme</vt:lpstr>
      <vt:lpstr>1_Office Theme</vt:lpstr>
      <vt:lpstr>Studying PeVatron candidates with VERITAS and PANOSETI</vt:lpstr>
      <vt:lpstr>Motivations: Why look for PeVatrons with IACTs?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PANOSETI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PANOSETI Prospects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The missing historical supernova remnant: SN 1181</vt:lpstr>
      <vt:lpstr>Pa 30: the remnant of SN 1181</vt:lpstr>
      <vt:lpstr>Pa 30: the remnant of SN 1181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Holder, Jamie</dc:creator>
  <cp:lastModifiedBy>Holder, Jamie</cp:lastModifiedBy>
  <cp:revision>53</cp:revision>
  <dcterms:created xsi:type="dcterms:W3CDTF">2025-10-01T13:45:48Z</dcterms:created>
  <dcterms:modified xsi:type="dcterms:W3CDTF">2025-10-10T03:10:26Z</dcterms:modified>
</cp:coreProperties>
</file>